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0"/>
  </p:notesMasterIdLst>
  <p:sldIdLst>
    <p:sldId id="264" r:id="rId6"/>
    <p:sldId id="258" r:id="rId7"/>
    <p:sldId id="343" r:id="rId8"/>
    <p:sldId id="261" r:id="rId9"/>
    <p:sldId id="370" r:id="rId10"/>
    <p:sldId id="326" r:id="rId11"/>
    <p:sldId id="371" r:id="rId12"/>
    <p:sldId id="333" r:id="rId13"/>
    <p:sldId id="372" r:id="rId14"/>
    <p:sldId id="373"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91"/>
    <p:restoredTop sz="97026"/>
  </p:normalViewPr>
  <p:slideViewPr>
    <p:cSldViewPr snapToGrid="0">
      <p:cViewPr varScale="1">
        <p:scale>
          <a:sx n="67" d="100"/>
          <a:sy n="67" d="100"/>
        </p:scale>
        <p:origin x="948" y="4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 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 </a:t>
            </a:r>
            <a:r>
              <a:rPr lang="en-US" altLang="en-US" sz="100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 </a:t>
            </a:r>
            <a:r>
              <a:rPr lang="en-US" altLang="en-US" sz="100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0" dirty="0">
                <a:latin typeface="Arial" panose="020B0604020202020204" pitchFamily="34" charset="0"/>
                <a:cs typeface="Arial" panose="020B0604020202020204" pitchFamily="34" charset="0"/>
              </a:rPr>
              <a:t>Encourage all students to maintain a healthy lifestyle be adopting healthy eating habits and engaging in regular physical activity. </a:t>
            </a:r>
          </a:p>
          <a:p>
            <a:pPr eaLnBrk="1" hangingPunct="1">
              <a:spcBef>
                <a:spcPct val="0"/>
              </a:spcBef>
            </a:pPr>
            <a:endParaRPr lang="en-US" altLang="en-US" sz="1000" b="0" dirty="0">
              <a:latin typeface="Arial" panose="020B0604020202020204" pitchFamily="34" charset="0"/>
              <a:cs typeface="Arial" panose="020B0604020202020204" pitchFamily="34" charset="0"/>
            </a:endParaRPr>
          </a:p>
          <a:p>
            <a:pPr eaLnBrk="1" hangingPunct="1">
              <a:spcBef>
                <a:spcPct val="0"/>
              </a:spcBef>
            </a:pPr>
            <a:r>
              <a:rPr lang="en-US" altLang="en-US" sz="1000" b="0" dirty="0">
                <a:latin typeface="Arial" panose="020B0604020202020204" pitchFamily="34" charset="0"/>
                <a:cs typeface="Arial" panose="020B0604020202020204" pitchFamily="34" charset="0"/>
              </a:rPr>
              <a:t>Maintaining a healthy weight is very important for students with diabetes to help manage blood glucose levels and to establish habits for managing their weight as they grow older. Healthy habits include being active every day and choosing healthy foods for meals and snacks. More children and adolescents in the U.S. are either overweight or obese than ever before. This excess weight is placing more students at risk for type 2 diabetes. School personnel can help all students reach and maintain a healthy weight by encouraging them to make healthful lifestyle choices while they are young. They also can provide non-food rewards and encourage healthy foods for class parties</a:t>
            </a: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378465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Type 2 Diabetes</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dirty="0">
                <a:latin typeface="Arial" panose="020B0604020202020204" pitchFamily="34" charset="0"/>
                <a:cs typeface="Arial" panose="020B0604020202020204" pitchFamily="34" charset="0"/>
              </a:rPr>
              <a:t>Type 2 diabetes, formerly called adult-onset diabetes, is the most common form of the disease in adults. However, people can develop type 2 diabetes at any age, even during childhood, but risk for type 2 diabetes increases as people get older (increased risk is notable at age 40). </a:t>
            </a:r>
          </a:p>
          <a:p>
            <a:pPr eaLnBrk="1" hangingPunct="1">
              <a:lnSpc>
                <a:spcPct val="90000"/>
              </a:lnSpc>
              <a:spcBef>
                <a:spcPts val="1250"/>
              </a:spcBef>
              <a:buClr>
                <a:schemeClr val="tx1"/>
              </a:buClr>
            </a:pPr>
            <a:r>
              <a:rPr lang="en-US" altLang="en-US" sz="1000" dirty="0">
                <a:latin typeface="Arial" panose="020B0604020202020204" pitchFamily="34" charset="0"/>
                <a:cs typeface="Arial" panose="020B0604020202020204" pitchFamily="34" charset="0"/>
              </a:rPr>
              <a:t>A progressive disease, type 2 diabetes usually begins with insulin resistance, a condition in which cells do not respond to insulin properly. At first, the pancreas keeps up with the added demand by producing more insulin. Over time, however, the pancreas loses its ability to make enough insulin to control blood glucose levels after meals, overnight or during periods of fasting.</a:t>
            </a:r>
          </a:p>
          <a:p>
            <a:pPr eaLnBrk="1" hangingPunct="1">
              <a:lnSpc>
                <a:spcPct val="90000"/>
              </a:lnSpc>
              <a:spcBef>
                <a:spcPts val="1250"/>
              </a:spcBef>
              <a:buClr>
                <a:schemeClr val="tx1"/>
              </a:buClr>
            </a:pPr>
            <a:r>
              <a:rPr lang="en-US" altLang="en-US" sz="1000" dirty="0">
                <a:latin typeface="Arial" panose="020B0604020202020204" pitchFamily="34" charset="0"/>
                <a:cs typeface="Arial" panose="020B0604020202020204" pitchFamily="34" charset="0"/>
              </a:rPr>
              <a:t>Managing type 2 diabetes requires maintaining a healthy weight and/or weight loss if overweight. Lifestyle changes such as making healthy food choices and getting regular physical activity are essential. In addition, people with type 2 diabetes may take insulin and/or other blood glucose-lowering medications to manage their diabetes.</a:t>
            </a:r>
          </a:p>
        </p:txBody>
      </p:sp>
      <p:sp>
        <p:nvSpPr>
          <p:cNvPr id="4" name="Slide Number Placeholder 3"/>
          <p:cNvSpPr>
            <a:spLocks noGrp="1"/>
          </p:cNvSpPr>
          <p:nvPr>
            <p:ph type="sldNum" sz="quarter" idx="5"/>
          </p:nvPr>
        </p:nvSpPr>
        <p:spPr/>
        <p:txBody>
          <a:bodyPr/>
          <a:lstStyle/>
          <a:p>
            <a:fld id="{D4C846EA-692C-5749-8B3B-0EE8E95BA0D9}" type="slidenum">
              <a:rPr lang="en-US" smtClean="0"/>
              <a:t>3</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0" dirty="0">
                <a:latin typeface="Arial" panose="020B0604020202020204" pitchFamily="34" charset="0"/>
                <a:cs typeface="Arial" panose="020B0604020202020204" pitchFamily="34" charset="0"/>
              </a:rPr>
              <a:t>Symptoms of type 2 diabetes may be similar to those of type 1 diabetes. A person may feel very tired or thirsty and urinate frequently due to high blood glucose levels. Other symptoms include unexplained weight loss and blurred vision. High blood pressure and elevated blood lipids (cholesterol) are associated with insulin resistance. In addition, physical signs of insulin resistance may appear, such as acanthosis nigricans, a condition in which the skin around the neck, armpits, or groin looks dark, thick, and feels velvety. This condition may be mistaken for poor hygiene. </a:t>
            </a:r>
          </a:p>
          <a:p>
            <a:pPr eaLnBrk="1" hangingPunct="1">
              <a:spcBef>
                <a:spcPct val="0"/>
              </a:spcBef>
            </a:pPr>
            <a:endParaRPr lang="en-US" altLang="en-US" sz="1000" b="0" dirty="0">
              <a:latin typeface="Arial" panose="020B0604020202020204" pitchFamily="34" charset="0"/>
              <a:cs typeface="Arial" panose="020B0604020202020204" pitchFamily="34" charset="0"/>
            </a:endParaRPr>
          </a:p>
          <a:p>
            <a:pPr eaLnBrk="1" hangingPunct="1">
              <a:spcBef>
                <a:spcPct val="0"/>
              </a:spcBef>
            </a:pPr>
            <a:r>
              <a:rPr lang="en-US" altLang="en-US" sz="1000" b="0" dirty="0">
                <a:latin typeface="Arial" panose="020B0604020202020204" pitchFamily="34" charset="0"/>
                <a:cs typeface="Arial" panose="020B0604020202020204" pitchFamily="34" charset="0"/>
              </a:rPr>
              <a:t>Some children or adolescents (and adults) with type 2 diabetes may not have recognized symptoms when they are diagnosed. For that reason, it is important for the parents/guardians to know the risk factors of type 2 diabetes and to talk to their health care professionals about screening children or teens who are at high risk for type 2 diabetes.</a:t>
            </a:r>
          </a:p>
          <a:p>
            <a:pPr eaLnBrk="1" hangingPunct="1">
              <a:spcBef>
                <a:spcPct val="0"/>
              </a:spcBef>
            </a:pPr>
            <a:endParaRPr lang="en-US" altLang="en-US" sz="1050" b="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399932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key risk factors for type 2 diabetes in youth begin with genetic risk, which is easiest to identify by having a family member who has type 2 diabetes. Other risk factors include eating a diet with excess calories and having limited physical activity leading to being overweight or obese. In addition, type 2 diabetes is more common in certain racial and ethnic groups such as African Americans, Hispanics/Latinos, American Indians, Alaska Natives, Asian Americans, Native Hawaiians and other Pacific Islanders.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Other risk factors include having a mother who had diabetes during her pregnancy, having high blood pressure, high cholesterol, abnormal lipid levels, polycystic ovary syndrome, and being inactive.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For children and teens at risk, health care professionals can encourage, support, and educate the entire family to make lifestyle changes that may delay—or prevent—the onset of type 2 diabetes. Changes include reaching and maintaining a healthy weight by making healthy food choices and engaging in regular physical activity.</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183400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0" dirty="0">
                <a:latin typeface="Arial" panose="020B0604020202020204" pitchFamily="34" charset="0"/>
                <a:cs typeface="Arial" panose="020B0604020202020204" pitchFamily="34" charset="0"/>
              </a:rPr>
              <a:t>A number of measures can be used to keep students with type 2 diabetes healthy and safe.</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0" dirty="0">
                <a:latin typeface="Arial" panose="020B0604020202020204" pitchFamily="34" charset="0"/>
                <a:cs typeface="Arial" panose="020B0604020202020204" pitchFamily="34" charset="0"/>
              </a:rPr>
              <a:t>Losing weight if necessary and/or maintaining a healthy weight. Increasing activity if sedentary (1 hour of physical activity/day is recommended for all youth). Managing glucoses in target range determined by DMMP. Eating healthy. Taking medications as prescribed which may include insulin</a:t>
            </a: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118316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Type 2 diabetes management at school may include lifestyle interventions, oral medications, and/or injectable medications, including insulin. Some students may require blood glucose monitoring and medication administration in school, similar to students with type 1 diabetes. However, many others do not. Children requiring monitoring or treatment during the school day should have a DMMP in place.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For all youth with type 2 diabetes, school nurses and other school staff can help guide students on choosing a healthy, balanced diet and appropriate levels of physical activity.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Social and emotional support should be provided as needed.</a:t>
            </a: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2454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School nurses and trained diabetes personnel should be aware that youth with type 2 diabetes may present with urgent care needs, like children with type 1 diabetes. Youth with type 2 diabetes who are on insulin can be at risk for hypoglycemia, though this is less common than in youth with type 1 diabetes. Similarly, youth with uncontrolled type 2 diabetes may present with signs of hyperglycemia, ketones, and diabetic ketoacidosis.</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Please see Recognize and Treat Hyperglycemia and Ketones and Diabetic Ketoacidosis for further details of signs/symptoms.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For hyperglycemia and ketones, treatment should proceed per the student’s DMMP, which may include notifying their health care provider for guidance. If you suspect diabetic ketoacidosis, urgent medical evaluation is needed. </a:t>
            </a: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Although there usually are no forbidden foods for people with diabetes, students are advised to avoid “liquid carbs” such as sugar-containing soda and juices (including 100 percent fruit juice). . The liquid carbs raise blood glucose rapidly, contain large amounts of carbs in small volumes, are hard to balance with insulin, and provide little or no nutrition. (Sugar-containing drinks are used, however, in treating hypoglycemia.)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Many students with type 2 diabetes follow a meal plan designed to help them achieve a healthy weight. These students may be prescribed a calorie target for the day as well as consistent carb amounts to aim for at each meal and snacks to help manage their weight and blood glucose. Ensuring that healthy foods such as whole grains, low-fat protein and dairy, and fruits and vegetables are available is critical to their diabetes management.</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229442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285122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TYPE 2 DIABETES</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27"/>
          </p:nvPr>
        </p:nvSpPr>
        <p:spPr>
          <a:xfrm>
            <a:off x="1133919" y="2895817"/>
            <a:ext cx="2888183" cy="840316"/>
          </a:xfrm>
        </p:spPr>
        <p:txBody>
          <a:bodyPr/>
          <a:lstStyle/>
          <a:p>
            <a:r>
              <a:rPr lang="en-US" sz="2100" dirty="0"/>
              <a:t>Be active every day for at least 60 minutes </a:t>
            </a:r>
          </a:p>
        </p:txBody>
      </p:sp>
      <p:sp>
        <p:nvSpPr>
          <p:cNvPr id="18" name="Title 17">
            <a:extLst>
              <a:ext uri="{FF2B5EF4-FFF2-40B4-BE49-F238E27FC236}">
                <a16:creationId xmlns:a16="http://schemas.microsoft.com/office/drawing/2014/main" id="{340DC8AE-4A1B-F90E-0AD8-90D7E04B3D6F}"/>
              </a:ext>
            </a:extLst>
          </p:cNvPr>
          <p:cNvSpPr>
            <a:spLocks noGrp="1"/>
          </p:cNvSpPr>
          <p:nvPr>
            <p:ph type="title"/>
          </p:nvPr>
        </p:nvSpPr>
        <p:spPr>
          <a:xfrm>
            <a:off x="912250" y="1053866"/>
            <a:ext cx="10366813" cy="517001"/>
          </a:xfrm>
        </p:spPr>
        <p:txBody>
          <a:bodyPr/>
          <a:lstStyle/>
          <a:p>
            <a:r>
              <a:rPr lang="en-US" dirty="0"/>
              <a:t>Encourage a Healthy Lifestyle</a:t>
            </a:r>
          </a:p>
        </p:txBody>
      </p:sp>
      <p:sp>
        <p:nvSpPr>
          <p:cNvPr id="23" name="Text Placeholder 22">
            <a:extLst>
              <a:ext uri="{FF2B5EF4-FFF2-40B4-BE49-F238E27FC236}">
                <a16:creationId xmlns:a16="http://schemas.microsoft.com/office/drawing/2014/main" id="{2C7C96C5-435A-9AD9-182B-EC1A808B1239}"/>
              </a:ext>
            </a:extLst>
          </p:cNvPr>
          <p:cNvSpPr>
            <a:spLocks noGrp="1"/>
          </p:cNvSpPr>
          <p:nvPr>
            <p:ph type="body" sz="quarter" idx="29"/>
          </p:nvPr>
        </p:nvSpPr>
        <p:spPr>
          <a:xfrm>
            <a:off x="4829227" y="2895817"/>
            <a:ext cx="2888183" cy="840316"/>
          </a:xfrm>
        </p:spPr>
        <p:txBody>
          <a:bodyPr/>
          <a:lstStyle/>
          <a:p>
            <a:r>
              <a:rPr lang="en-US" sz="2100" dirty="0"/>
              <a:t>Limit play time in front of the computer, tablet, smartphone, and TV to two hours per day </a:t>
            </a:r>
          </a:p>
        </p:txBody>
      </p:sp>
      <p:sp>
        <p:nvSpPr>
          <p:cNvPr id="25" name="Text Placeholder 24">
            <a:extLst>
              <a:ext uri="{FF2B5EF4-FFF2-40B4-BE49-F238E27FC236}">
                <a16:creationId xmlns:a16="http://schemas.microsoft.com/office/drawing/2014/main" id="{1AC23755-5DC9-D762-90B1-C137C344ECE5}"/>
              </a:ext>
            </a:extLst>
          </p:cNvPr>
          <p:cNvSpPr>
            <a:spLocks noGrp="1"/>
          </p:cNvSpPr>
          <p:nvPr>
            <p:ph type="body" sz="quarter" idx="31"/>
          </p:nvPr>
        </p:nvSpPr>
        <p:spPr>
          <a:xfrm>
            <a:off x="8449121" y="2895817"/>
            <a:ext cx="2888183" cy="840316"/>
          </a:xfrm>
        </p:spPr>
        <p:txBody>
          <a:bodyPr/>
          <a:lstStyle/>
          <a:p>
            <a:r>
              <a:rPr lang="en-US" sz="2100" dirty="0"/>
              <a:t>Promote healthy food and beverage choices and limit portion sizes of foods high in fat, sugar, and salt</a:t>
            </a:r>
          </a:p>
        </p:txBody>
      </p:sp>
      <p:pic>
        <p:nvPicPr>
          <p:cNvPr id="2" name="Picture 1">
            <a:extLst>
              <a:ext uri="{FF2B5EF4-FFF2-40B4-BE49-F238E27FC236}">
                <a16:creationId xmlns:a16="http://schemas.microsoft.com/office/drawing/2014/main" id="{9F571AED-BE63-D620-4353-84BAEB78CAD2}"/>
              </a:ext>
            </a:extLst>
          </p:cNvPr>
          <p:cNvPicPr>
            <a:picLocks noChangeAspect="1"/>
          </p:cNvPicPr>
          <p:nvPr/>
        </p:nvPicPr>
        <p:blipFill>
          <a:blip r:embed="rId3"/>
          <a:stretch>
            <a:fillRect/>
          </a:stretch>
        </p:blipFill>
        <p:spPr>
          <a:xfrm>
            <a:off x="5732379" y="4834867"/>
            <a:ext cx="1081877" cy="708816"/>
          </a:xfrm>
          <a:prstGeom prst="rect">
            <a:avLst/>
          </a:prstGeom>
        </p:spPr>
      </p:pic>
      <p:pic>
        <p:nvPicPr>
          <p:cNvPr id="3" name="Picture 2">
            <a:extLst>
              <a:ext uri="{FF2B5EF4-FFF2-40B4-BE49-F238E27FC236}">
                <a16:creationId xmlns:a16="http://schemas.microsoft.com/office/drawing/2014/main" id="{2EE4D6EF-8901-350F-37F2-DBB94FE0E674}"/>
              </a:ext>
            </a:extLst>
          </p:cNvPr>
          <p:cNvPicPr>
            <a:picLocks noChangeAspect="1"/>
          </p:cNvPicPr>
          <p:nvPr/>
        </p:nvPicPr>
        <p:blipFill>
          <a:blip r:embed="rId4"/>
          <a:stretch>
            <a:fillRect/>
          </a:stretch>
        </p:blipFill>
        <p:spPr>
          <a:xfrm>
            <a:off x="9716008" y="4538797"/>
            <a:ext cx="354408" cy="1044571"/>
          </a:xfrm>
          <a:prstGeom prst="rect">
            <a:avLst/>
          </a:prstGeom>
        </p:spPr>
      </p:pic>
      <p:pic>
        <p:nvPicPr>
          <p:cNvPr id="4" name="Picture 3">
            <a:extLst>
              <a:ext uri="{FF2B5EF4-FFF2-40B4-BE49-F238E27FC236}">
                <a16:creationId xmlns:a16="http://schemas.microsoft.com/office/drawing/2014/main" id="{823A2A21-0046-9406-85E0-7DB5D8562DAD}"/>
              </a:ext>
            </a:extLst>
          </p:cNvPr>
          <p:cNvPicPr>
            <a:picLocks noChangeAspect="1"/>
          </p:cNvPicPr>
          <p:nvPr/>
        </p:nvPicPr>
        <p:blipFill>
          <a:blip r:embed="rId5"/>
          <a:stretch>
            <a:fillRect/>
          </a:stretch>
        </p:blipFill>
        <p:spPr>
          <a:xfrm>
            <a:off x="2057488" y="4834867"/>
            <a:ext cx="1137836" cy="671510"/>
          </a:xfrm>
          <a:prstGeom prst="rect">
            <a:avLst/>
          </a:prstGeom>
        </p:spPr>
      </p:pic>
    </p:spTree>
    <p:extLst>
      <p:ext uri="{BB962C8B-B14F-4D97-AF65-F5344CB8AC3E}">
        <p14:creationId xmlns:p14="http://schemas.microsoft.com/office/powerpoint/2010/main" val="233694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14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TYPE 2 DIABETES</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19" y="1200467"/>
            <a:ext cx="928712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Type 2 diabetes is only found in adults.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Students who have type 2 diabetes may need to take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Healthy eating should be encouraged for all students regardless if they have diabetes.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All staff members should have basic knowledge of diabetes and know who to contact for help.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994107"/>
          </a:xfrm>
        </p:spPr>
        <p:txBody>
          <a:bodyPr/>
          <a:lstStyle/>
          <a:p>
            <a:r>
              <a:rPr lang="en-US" dirty="0"/>
              <a:t>While type 2 diabetes often presents in adults, type 2 diabetes can develop at any age</a:t>
            </a:r>
          </a:p>
          <a:p>
            <a:r>
              <a:rPr lang="en-US" dirty="0"/>
              <a:t>The incidence of type 2 diabetes in youth has increased in the past 20 years with approximately 5,000 new cases yearly and increasing by 2.3% annually</a:t>
            </a:r>
          </a:p>
          <a:p>
            <a:r>
              <a:rPr lang="en-US" dirty="0"/>
              <a:t>Type 2 diabetes is a progressive disease marked by a condition called insulin resistance whereby the cells do not respond to insulin properly</a:t>
            </a:r>
          </a:p>
          <a:p>
            <a:r>
              <a:rPr lang="en-US" dirty="0"/>
              <a:t>Over time, the pancreas loses its ability to make enough insulin to control blood glucose (blood sugar) levels after meals, overnight, or during periods of fasting</a:t>
            </a:r>
          </a:p>
          <a:p>
            <a:r>
              <a:rPr lang="en-US" dirty="0"/>
              <a:t>Management of type 2 diabetes in students is required</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Type 2 Diabetes</a:t>
            </a:r>
          </a:p>
        </p:txBody>
      </p:sp>
      <p:pic>
        <p:nvPicPr>
          <p:cNvPr id="4" name="Picture 3">
            <a:extLst>
              <a:ext uri="{FF2B5EF4-FFF2-40B4-BE49-F238E27FC236}">
                <a16:creationId xmlns:a16="http://schemas.microsoft.com/office/drawing/2014/main" id="{35E6E66C-C8EA-77D4-38A2-00911158DA66}"/>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238714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27"/>
          </p:nvPr>
        </p:nvSpPr>
        <p:spPr>
          <a:xfrm>
            <a:off x="1133919" y="2895817"/>
            <a:ext cx="2888183" cy="840316"/>
          </a:xfrm>
        </p:spPr>
        <p:txBody>
          <a:bodyPr/>
          <a:lstStyle/>
          <a:p>
            <a:r>
              <a:rPr lang="en-US" sz="2000" dirty="0"/>
              <a:t>Extreme fatigue, increased thirst, increased urination, feeling hungry, blurry vision.</a:t>
            </a:r>
          </a:p>
          <a:p>
            <a:endParaRPr lang="en-US" dirty="0"/>
          </a:p>
        </p:txBody>
      </p:sp>
      <p:sp>
        <p:nvSpPr>
          <p:cNvPr id="18" name="Title 17">
            <a:extLst>
              <a:ext uri="{FF2B5EF4-FFF2-40B4-BE49-F238E27FC236}">
                <a16:creationId xmlns:a16="http://schemas.microsoft.com/office/drawing/2014/main" id="{340DC8AE-4A1B-F90E-0AD8-90D7E04B3D6F}"/>
              </a:ext>
            </a:extLst>
          </p:cNvPr>
          <p:cNvSpPr>
            <a:spLocks noGrp="1"/>
          </p:cNvSpPr>
          <p:nvPr>
            <p:ph type="title"/>
          </p:nvPr>
        </p:nvSpPr>
        <p:spPr>
          <a:xfrm>
            <a:off x="912250" y="1053866"/>
            <a:ext cx="10366813" cy="517001"/>
          </a:xfrm>
        </p:spPr>
        <p:txBody>
          <a:bodyPr/>
          <a:lstStyle/>
          <a:p>
            <a:r>
              <a:rPr lang="en-US" dirty="0"/>
              <a:t>Symptoms</a:t>
            </a:r>
          </a:p>
        </p:txBody>
      </p:sp>
      <p:sp>
        <p:nvSpPr>
          <p:cNvPr id="23" name="Text Placeholder 22">
            <a:extLst>
              <a:ext uri="{FF2B5EF4-FFF2-40B4-BE49-F238E27FC236}">
                <a16:creationId xmlns:a16="http://schemas.microsoft.com/office/drawing/2014/main" id="{2C7C96C5-435A-9AD9-182B-EC1A808B1239}"/>
              </a:ext>
            </a:extLst>
          </p:cNvPr>
          <p:cNvSpPr>
            <a:spLocks noGrp="1"/>
          </p:cNvSpPr>
          <p:nvPr>
            <p:ph type="body" sz="quarter" idx="29"/>
          </p:nvPr>
        </p:nvSpPr>
        <p:spPr>
          <a:xfrm>
            <a:off x="4829227" y="2895817"/>
            <a:ext cx="2888183" cy="840316"/>
          </a:xfrm>
        </p:spPr>
        <p:txBody>
          <a:bodyPr/>
          <a:lstStyle/>
          <a:p>
            <a:r>
              <a:rPr lang="en-US" sz="2000" dirty="0"/>
              <a:t>Unexplained weight loss and blurred vision, acanthosis nigricans (darken, thick, velvety skin) an around neck, armpits, or groin area</a:t>
            </a:r>
          </a:p>
          <a:p>
            <a:pPr marL="342900" indent="-342900">
              <a:buFont typeface="Wingdings" pitchFamily="2" charset="2"/>
              <a:buChar char="§"/>
            </a:pPr>
            <a:r>
              <a:rPr lang="en-US" sz="1800" dirty="0"/>
              <a:t>Not all youth with acanthosis nigricans have type 2 diabetes</a:t>
            </a:r>
          </a:p>
        </p:txBody>
      </p:sp>
      <p:sp>
        <p:nvSpPr>
          <p:cNvPr id="25" name="Text Placeholder 24">
            <a:extLst>
              <a:ext uri="{FF2B5EF4-FFF2-40B4-BE49-F238E27FC236}">
                <a16:creationId xmlns:a16="http://schemas.microsoft.com/office/drawing/2014/main" id="{1AC23755-5DC9-D762-90B1-C137C344ECE5}"/>
              </a:ext>
            </a:extLst>
          </p:cNvPr>
          <p:cNvSpPr>
            <a:spLocks noGrp="1"/>
          </p:cNvSpPr>
          <p:nvPr>
            <p:ph type="body" sz="quarter" idx="31"/>
          </p:nvPr>
        </p:nvSpPr>
        <p:spPr>
          <a:xfrm>
            <a:off x="8449121" y="2895817"/>
            <a:ext cx="2888183" cy="840316"/>
          </a:xfrm>
        </p:spPr>
        <p:txBody>
          <a:bodyPr/>
          <a:lstStyle/>
          <a:p>
            <a:r>
              <a:rPr lang="en-US" sz="2000" dirty="0"/>
              <a:t>Sometimes youth do not have symptoms or symptoms are mild at diagnosis</a:t>
            </a:r>
          </a:p>
          <a:p>
            <a:endParaRPr lang="en-US" dirty="0"/>
          </a:p>
        </p:txBody>
      </p:sp>
    </p:spTree>
    <p:extLst>
      <p:ext uri="{BB962C8B-B14F-4D97-AF65-F5344CB8AC3E}">
        <p14:creationId xmlns:p14="http://schemas.microsoft.com/office/powerpoint/2010/main" val="101779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658561"/>
            <a:ext cx="8539691" cy="3706784"/>
          </a:xfrm>
        </p:spPr>
        <p:txBody>
          <a:bodyPr/>
          <a:lstStyle/>
          <a:p>
            <a:r>
              <a:rPr lang="en-US" dirty="0"/>
              <a:t>Genetics/family history of type 2 diabetes</a:t>
            </a:r>
          </a:p>
          <a:p>
            <a:r>
              <a:rPr lang="en-US" dirty="0"/>
              <a:t>Diet containing excessive calories leading to excessive weight gain</a:t>
            </a:r>
          </a:p>
          <a:p>
            <a:r>
              <a:rPr lang="en-US" dirty="0"/>
              <a:t>Sedentary lifestyle/inactivity</a:t>
            </a:r>
          </a:p>
          <a:p>
            <a:r>
              <a:rPr lang="en-US" dirty="0"/>
              <a:t>Mother who had diabetes during pregnancy </a:t>
            </a:r>
          </a:p>
          <a:p>
            <a:r>
              <a:rPr lang="en-US" dirty="0"/>
              <a:t>High blood pressure, high cholesterol, abnormal lipid levels, poly cystic ovarian syndrome</a:t>
            </a:r>
          </a:p>
          <a:p>
            <a:r>
              <a:rPr lang="en-US" dirty="0"/>
              <a:t>Certain racial and ethnic groups are observed to have at a higher incidence of type 2 diabetes include: African American, Hispanic/Latino, American Indian, Alaska natives, Asian Americans, Native Hawaiians, and other Pacific Islanders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Risk Factors for Developing </a:t>
            </a:r>
            <a:br>
              <a:rPr lang="en-US" dirty="0"/>
            </a:br>
            <a:r>
              <a:rPr lang="en-US" dirty="0"/>
              <a:t>Type 2 Diabetes</a:t>
            </a:r>
          </a:p>
        </p:txBody>
      </p:sp>
      <p:pic>
        <p:nvPicPr>
          <p:cNvPr id="4" name="Picture 3">
            <a:extLst>
              <a:ext uri="{FF2B5EF4-FFF2-40B4-BE49-F238E27FC236}">
                <a16:creationId xmlns:a16="http://schemas.microsoft.com/office/drawing/2014/main" id="{35E6E66C-C8EA-77D4-38A2-00911158DA66}"/>
              </a:ext>
            </a:extLst>
          </p:cNvPr>
          <p:cNvPicPr>
            <a:picLocks noChangeAspect="1"/>
          </p:cNvPicPr>
          <p:nvPr/>
        </p:nvPicPr>
        <p:blipFill>
          <a:blip r:embed="rId3"/>
          <a:stretch>
            <a:fillRect/>
          </a:stretch>
        </p:blipFill>
        <p:spPr>
          <a:xfrm>
            <a:off x="781232" y="2704173"/>
            <a:ext cx="977900" cy="977900"/>
          </a:xfrm>
          <a:prstGeom prst="rect">
            <a:avLst/>
          </a:prstGeom>
        </p:spPr>
      </p:pic>
    </p:spTree>
    <p:extLst>
      <p:ext uri="{BB962C8B-B14F-4D97-AF65-F5344CB8AC3E}">
        <p14:creationId xmlns:p14="http://schemas.microsoft.com/office/powerpoint/2010/main" val="275219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801190"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Management of Type 2 Diabetes</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951086"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600" dirty="0">
                <a:solidFill>
                  <a:schemeClr val="bg1"/>
                </a:solidFill>
                <a:latin typeface="Arial" panose="020B0604020202020204" pitchFamily="34" charset="0"/>
                <a:cs typeface="Arial" panose="020B0604020202020204" pitchFamily="34" charset="0"/>
              </a:rPr>
              <a:t>Losing weight if necessary and/or managing a healthy weight</a:t>
            </a:r>
          </a:p>
        </p:txBody>
      </p:sp>
      <p:sp>
        <p:nvSpPr>
          <p:cNvPr id="2" name="Rectangle 1">
            <a:extLst>
              <a:ext uri="{FF2B5EF4-FFF2-40B4-BE49-F238E27FC236}">
                <a16:creationId xmlns:a16="http://schemas.microsoft.com/office/drawing/2014/main" id="{339152BA-6EEC-3497-95AE-AE25362D03E3}"/>
              </a:ext>
            </a:extLst>
          </p:cNvPr>
          <p:cNvSpPr/>
          <p:nvPr/>
        </p:nvSpPr>
        <p:spPr>
          <a:xfrm>
            <a:off x="2829971"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0">
            <a:extLst>
              <a:ext uri="{FF2B5EF4-FFF2-40B4-BE49-F238E27FC236}">
                <a16:creationId xmlns:a16="http://schemas.microsoft.com/office/drawing/2014/main" id="{235DC828-E51B-6022-46EF-C5523A0AFF66}"/>
              </a:ext>
            </a:extLst>
          </p:cNvPr>
          <p:cNvSpPr txBox="1">
            <a:spLocks/>
          </p:cNvSpPr>
          <p:nvPr/>
        </p:nvSpPr>
        <p:spPr>
          <a:xfrm>
            <a:off x="2979867"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600" dirty="0">
                <a:solidFill>
                  <a:schemeClr val="bg1"/>
                </a:solidFill>
                <a:latin typeface="Arial" panose="020B0604020202020204" pitchFamily="34" charset="0"/>
                <a:cs typeface="Arial" panose="020B0604020202020204" pitchFamily="34" charset="0"/>
              </a:rPr>
              <a:t>Taking medications as prescribed, which may include insulin</a:t>
            </a:r>
          </a:p>
        </p:txBody>
      </p:sp>
      <p:sp>
        <p:nvSpPr>
          <p:cNvPr id="5" name="Rectangle 4">
            <a:extLst>
              <a:ext uri="{FF2B5EF4-FFF2-40B4-BE49-F238E27FC236}">
                <a16:creationId xmlns:a16="http://schemas.microsoft.com/office/drawing/2014/main" id="{3884B8DA-8925-1B24-B095-272CEC84266D}"/>
              </a:ext>
            </a:extLst>
          </p:cNvPr>
          <p:cNvSpPr/>
          <p:nvPr/>
        </p:nvSpPr>
        <p:spPr>
          <a:xfrm>
            <a:off x="4858752"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0">
            <a:extLst>
              <a:ext uri="{FF2B5EF4-FFF2-40B4-BE49-F238E27FC236}">
                <a16:creationId xmlns:a16="http://schemas.microsoft.com/office/drawing/2014/main" id="{1162F874-37D5-E301-F8C5-3FFBE5068129}"/>
              </a:ext>
            </a:extLst>
          </p:cNvPr>
          <p:cNvSpPr txBox="1">
            <a:spLocks/>
          </p:cNvSpPr>
          <p:nvPr/>
        </p:nvSpPr>
        <p:spPr>
          <a:xfrm>
            <a:off x="5008648"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600" dirty="0">
                <a:solidFill>
                  <a:schemeClr val="bg1"/>
                </a:solidFill>
                <a:latin typeface="Arial" panose="020B0604020202020204" pitchFamily="34" charset="0"/>
                <a:cs typeface="Arial" panose="020B0604020202020204" pitchFamily="34" charset="0"/>
              </a:rPr>
              <a:t>Managing glucose in target range determined by DMMP</a:t>
            </a:r>
          </a:p>
        </p:txBody>
      </p:sp>
      <p:sp>
        <p:nvSpPr>
          <p:cNvPr id="7" name="Rectangle 6">
            <a:extLst>
              <a:ext uri="{FF2B5EF4-FFF2-40B4-BE49-F238E27FC236}">
                <a16:creationId xmlns:a16="http://schemas.microsoft.com/office/drawing/2014/main" id="{8C39CCD2-3189-3599-F7D9-4233A55889B5}"/>
              </a:ext>
            </a:extLst>
          </p:cNvPr>
          <p:cNvSpPr/>
          <p:nvPr/>
        </p:nvSpPr>
        <p:spPr>
          <a:xfrm>
            <a:off x="6887533"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0">
            <a:extLst>
              <a:ext uri="{FF2B5EF4-FFF2-40B4-BE49-F238E27FC236}">
                <a16:creationId xmlns:a16="http://schemas.microsoft.com/office/drawing/2014/main" id="{DEAB4D83-561F-1D31-BC81-D63033E3A5C4}"/>
              </a:ext>
            </a:extLst>
          </p:cNvPr>
          <p:cNvSpPr txBox="1">
            <a:spLocks/>
          </p:cNvSpPr>
          <p:nvPr/>
        </p:nvSpPr>
        <p:spPr>
          <a:xfrm>
            <a:off x="7037429"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600" dirty="0">
                <a:solidFill>
                  <a:schemeClr val="bg1"/>
                </a:solidFill>
                <a:latin typeface="Arial" panose="020B0604020202020204" pitchFamily="34" charset="0"/>
                <a:cs typeface="Arial" panose="020B0604020202020204" pitchFamily="34" charset="0"/>
              </a:rPr>
              <a:t>Eating healthy</a:t>
            </a:r>
          </a:p>
        </p:txBody>
      </p:sp>
      <p:sp>
        <p:nvSpPr>
          <p:cNvPr id="9" name="Rectangle 8">
            <a:extLst>
              <a:ext uri="{FF2B5EF4-FFF2-40B4-BE49-F238E27FC236}">
                <a16:creationId xmlns:a16="http://schemas.microsoft.com/office/drawing/2014/main" id="{595AE72E-066E-BB59-754D-065E6E20D1C1}"/>
              </a:ext>
            </a:extLst>
          </p:cNvPr>
          <p:cNvSpPr/>
          <p:nvPr/>
        </p:nvSpPr>
        <p:spPr>
          <a:xfrm>
            <a:off x="8916314" y="2142308"/>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0">
            <a:extLst>
              <a:ext uri="{FF2B5EF4-FFF2-40B4-BE49-F238E27FC236}">
                <a16:creationId xmlns:a16="http://schemas.microsoft.com/office/drawing/2014/main" id="{C81137E9-E4AF-55DD-4554-C4F63204C560}"/>
              </a:ext>
            </a:extLst>
          </p:cNvPr>
          <p:cNvSpPr txBox="1">
            <a:spLocks/>
          </p:cNvSpPr>
          <p:nvPr/>
        </p:nvSpPr>
        <p:spPr>
          <a:xfrm>
            <a:off x="9066210" y="2142308"/>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600" dirty="0">
                <a:solidFill>
                  <a:schemeClr val="bg1"/>
                </a:solidFill>
                <a:latin typeface="Arial" panose="020B0604020202020204" pitchFamily="34" charset="0"/>
                <a:cs typeface="Arial" panose="020B0604020202020204" pitchFamily="34" charset="0"/>
              </a:rPr>
              <a:t>Increasing activity if sedentary (one hour of physical activity/day is recommended for all youth), regardless of diabetes</a:t>
            </a:r>
          </a:p>
        </p:txBody>
      </p:sp>
    </p:spTree>
    <p:extLst>
      <p:ext uri="{BB962C8B-B14F-4D97-AF65-F5344CB8AC3E}">
        <p14:creationId xmlns:p14="http://schemas.microsoft.com/office/powerpoint/2010/main" val="141922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658561"/>
            <a:ext cx="8539691" cy="3827394"/>
          </a:xfrm>
        </p:spPr>
        <p:txBody>
          <a:bodyPr/>
          <a:lstStyle/>
          <a:p>
            <a:r>
              <a:rPr lang="en-US" dirty="0"/>
              <a:t>Management varies and may include lifestyle interventions, oral medications, and/or injectable medications including insulin</a:t>
            </a:r>
          </a:p>
          <a:p>
            <a:r>
              <a:rPr lang="en-US" dirty="0"/>
              <a:t>Some students may require blood glucose monitoring with a blood glucose meter and/or a continuous glucose monitor (CGM) and medication administration at school</a:t>
            </a:r>
          </a:p>
          <a:p>
            <a:r>
              <a:rPr lang="en-US" dirty="0"/>
              <a:t>Students with type 2 diabetes who require monitoring or treatment at school should have a DMMP with instructions for management if blood glucose levels are too low or too high</a:t>
            </a:r>
          </a:p>
          <a:p>
            <a:r>
              <a:rPr lang="en-US" dirty="0"/>
              <a:t>Some students may need guidance on choosing healthy food and the appropriate level of physical activity </a:t>
            </a:r>
          </a:p>
          <a:p>
            <a:r>
              <a:rPr lang="en-US" dirty="0"/>
              <a:t>Social/emotional support</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Management of Type 2 Diabetes in the School Setting</a:t>
            </a:r>
          </a:p>
        </p:txBody>
      </p:sp>
      <p:pic>
        <p:nvPicPr>
          <p:cNvPr id="5" name="Picture 4">
            <a:extLst>
              <a:ext uri="{FF2B5EF4-FFF2-40B4-BE49-F238E27FC236}">
                <a16:creationId xmlns:a16="http://schemas.microsoft.com/office/drawing/2014/main" id="{7072F9C2-9EC3-FB7B-4BAE-6137BB12F73D}"/>
              </a:ext>
            </a:extLst>
          </p:cNvPr>
          <p:cNvPicPr>
            <a:picLocks noChangeAspect="1"/>
          </p:cNvPicPr>
          <p:nvPr/>
        </p:nvPicPr>
        <p:blipFill>
          <a:blip r:embed="rId3"/>
          <a:stretch>
            <a:fillRect/>
          </a:stretch>
        </p:blipFill>
        <p:spPr>
          <a:xfrm>
            <a:off x="781232" y="2699174"/>
            <a:ext cx="977900" cy="977900"/>
          </a:xfrm>
          <a:prstGeom prst="rect">
            <a:avLst/>
          </a:prstGeom>
        </p:spPr>
      </p:pic>
    </p:spTree>
    <p:extLst>
      <p:ext uri="{BB962C8B-B14F-4D97-AF65-F5344CB8AC3E}">
        <p14:creationId xmlns:p14="http://schemas.microsoft.com/office/powerpoint/2010/main" val="263349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Urgent Needs of Students with </a:t>
            </a:r>
            <a:br>
              <a:rPr lang="en-US" dirty="0"/>
            </a:br>
            <a:r>
              <a:rPr lang="en-US" dirty="0"/>
              <a:t>Type 2 Diabetes</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754558"/>
            <a:ext cx="2166311" cy="2850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3220048" y="2754558"/>
            <a:ext cx="2166311" cy="2850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5638906" y="2754558"/>
            <a:ext cx="2166311" cy="2850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DC6E4-6276-69F9-14C3-3D3FEF150CE7}"/>
              </a:ext>
            </a:extLst>
          </p:cNvPr>
          <p:cNvSpPr/>
          <p:nvPr/>
        </p:nvSpPr>
        <p:spPr>
          <a:xfrm>
            <a:off x="8057764" y="2754558"/>
            <a:ext cx="2166311" cy="2850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373005"/>
            <a:ext cx="1719275" cy="1569660"/>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Student may be at risk for hypoglycemia (low blood glucose) if taking insulin</a:t>
            </a:r>
          </a:p>
        </p:txBody>
      </p:sp>
      <p:sp>
        <p:nvSpPr>
          <p:cNvPr id="15" name="TextBox 14">
            <a:extLst>
              <a:ext uri="{FF2B5EF4-FFF2-40B4-BE49-F238E27FC236}">
                <a16:creationId xmlns:a16="http://schemas.microsoft.com/office/drawing/2014/main" id="{FFAE603E-3379-E3C7-C378-BF176FB25708}"/>
              </a:ext>
            </a:extLst>
          </p:cNvPr>
          <p:cNvSpPr txBox="1"/>
          <p:nvPr/>
        </p:nvSpPr>
        <p:spPr>
          <a:xfrm>
            <a:off x="3472595" y="2880563"/>
            <a:ext cx="1719275" cy="2554545"/>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Student may be at risk for hyperglycemia (high blood glucose), ketones, and diabetic ketoacidosis (DKA) if uncontrolled</a:t>
            </a:r>
          </a:p>
        </p:txBody>
      </p:sp>
      <p:sp>
        <p:nvSpPr>
          <p:cNvPr id="16" name="TextBox 15">
            <a:extLst>
              <a:ext uri="{FF2B5EF4-FFF2-40B4-BE49-F238E27FC236}">
                <a16:creationId xmlns:a16="http://schemas.microsoft.com/office/drawing/2014/main" id="{75718FAD-BD30-C3EC-5357-CC1989EA5159}"/>
              </a:ext>
            </a:extLst>
          </p:cNvPr>
          <p:cNvSpPr txBox="1"/>
          <p:nvPr/>
        </p:nvSpPr>
        <p:spPr>
          <a:xfrm>
            <a:off x="5877908" y="3249895"/>
            <a:ext cx="1781190" cy="1815882"/>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Proceed with the treatment of hypoglycemia and hyperglycemia as per the student’s DMMP  </a:t>
            </a:r>
          </a:p>
        </p:txBody>
      </p:sp>
      <p:sp>
        <p:nvSpPr>
          <p:cNvPr id="17" name="TextBox 16">
            <a:extLst>
              <a:ext uri="{FF2B5EF4-FFF2-40B4-BE49-F238E27FC236}">
                <a16:creationId xmlns:a16="http://schemas.microsoft.com/office/drawing/2014/main" id="{3B3B3A9D-BD90-9598-BAD7-0A1537C7BC04}"/>
              </a:ext>
            </a:extLst>
          </p:cNvPr>
          <p:cNvSpPr txBox="1"/>
          <p:nvPr/>
        </p:nvSpPr>
        <p:spPr>
          <a:xfrm>
            <a:off x="8296766" y="3619226"/>
            <a:ext cx="1781190"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Urgent medical evaluation may be needed if DKA is suspected</a:t>
            </a:r>
          </a:p>
        </p:txBody>
      </p:sp>
    </p:spTree>
    <p:extLst>
      <p:ext uri="{BB962C8B-B14F-4D97-AF65-F5344CB8AC3E}">
        <p14:creationId xmlns:p14="http://schemas.microsoft.com/office/powerpoint/2010/main" val="367495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24928"/>
            <a:ext cx="8539691" cy="3660682"/>
          </a:xfrm>
        </p:spPr>
        <p:txBody>
          <a:bodyPr/>
          <a:lstStyle/>
          <a:p>
            <a:r>
              <a:rPr lang="en-US" dirty="0"/>
              <a:t>Although there usually are no forbidden foods for people with diabetes, students are advised to avoid “liquid carbs,” such as sugar-containing soda and juices unless treating hypoglycemia</a:t>
            </a:r>
          </a:p>
          <a:p>
            <a:r>
              <a:rPr lang="en-US" dirty="0"/>
              <a:t>Many students with type 2 diabetes follow a meal plan designed to help them with diabetes and weight management </a:t>
            </a:r>
          </a:p>
          <a:p>
            <a:r>
              <a:rPr lang="en-US" dirty="0"/>
              <a:t>These students may be prescribed a calorie target for the day as well as consistent carb amounts to aim for at each meal and snacks to help manage their weight and blood glucose </a:t>
            </a:r>
          </a:p>
          <a:p>
            <a:r>
              <a:rPr lang="en-US" dirty="0"/>
              <a:t>Ensuring that healthy foods such as whole grains, low-fat protein and dairy, and fruits and vegetables are available is critical to their diabetes management</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Healthy Meal Planning</a:t>
            </a:r>
          </a:p>
        </p:txBody>
      </p:sp>
      <p:pic>
        <p:nvPicPr>
          <p:cNvPr id="4" name="Picture 3">
            <a:extLst>
              <a:ext uri="{FF2B5EF4-FFF2-40B4-BE49-F238E27FC236}">
                <a16:creationId xmlns:a16="http://schemas.microsoft.com/office/drawing/2014/main" id="{C677F2A6-ACFB-F632-A916-70F1A5B6D4AC}"/>
              </a:ext>
            </a:extLst>
          </p:cNvPr>
          <p:cNvPicPr>
            <a:picLocks noChangeAspect="1"/>
          </p:cNvPicPr>
          <p:nvPr/>
        </p:nvPicPr>
        <p:blipFill>
          <a:blip r:embed="rId3"/>
          <a:stretch>
            <a:fillRect/>
          </a:stretch>
        </p:blipFill>
        <p:spPr>
          <a:xfrm>
            <a:off x="781232" y="2265541"/>
            <a:ext cx="977900" cy="977900"/>
          </a:xfrm>
          <a:prstGeom prst="rect">
            <a:avLst/>
          </a:prstGeom>
        </p:spPr>
      </p:pic>
    </p:spTree>
    <p:extLst>
      <p:ext uri="{BB962C8B-B14F-4D97-AF65-F5344CB8AC3E}">
        <p14:creationId xmlns:p14="http://schemas.microsoft.com/office/powerpoint/2010/main" val="118793402"/>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7536</TotalTime>
  <Words>2409</Words>
  <Application>Microsoft Office PowerPoint</Application>
  <PresentationFormat>Widescreen</PresentationFormat>
  <Paragraphs>139</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Arial Black</vt:lpstr>
      <vt:lpstr>Calibri</vt:lpstr>
      <vt:lpstr>Wingdings</vt:lpstr>
      <vt:lpstr>4_Custom Design</vt:lpstr>
      <vt:lpstr>Custom Design</vt:lpstr>
      <vt:lpstr>2_Custom Design</vt:lpstr>
      <vt:lpstr>5_Custom Design</vt:lpstr>
      <vt:lpstr>6_Custom Design</vt:lpstr>
      <vt:lpstr>TYPE 2 DIABETES</vt:lpstr>
      <vt:lpstr>Optimal Student Health  and Learning</vt:lpstr>
      <vt:lpstr>PowerPoint Presentation</vt:lpstr>
      <vt:lpstr>Symptoms</vt:lpstr>
      <vt:lpstr>PowerPoint Presentation</vt:lpstr>
      <vt:lpstr>PowerPoint Presentation</vt:lpstr>
      <vt:lpstr>PowerPoint Presentation</vt:lpstr>
      <vt:lpstr>PowerPoint Presentation</vt:lpstr>
      <vt:lpstr>PowerPoint Presentation</vt:lpstr>
      <vt:lpstr>Encourage a Healthy Lifestyle</vt:lpstr>
      <vt:lpstr>Module 14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34</cp:revision>
  <dcterms:created xsi:type="dcterms:W3CDTF">2022-11-30T20:13:39Z</dcterms:created>
  <dcterms:modified xsi:type="dcterms:W3CDTF">2023-01-25T18:05:22Z</dcterms:modified>
</cp:coreProperties>
</file>