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1"/>
  </p:notesMasterIdLst>
  <p:sldIdLst>
    <p:sldId id="264" r:id="rId6"/>
    <p:sldId id="258" r:id="rId7"/>
    <p:sldId id="325" r:id="rId8"/>
    <p:sldId id="266" r:id="rId9"/>
    <p:sldId id="261" r:id="rId10"/>
    <p:sldId id="326" r:id="rId11"/>
    <p:sldId id="327" r:id="rId12"/>
    <p:sldId id="328" r:id="rId13"/>
    <p:sldId id="329" r:id="rId14"/>
    <p:sldId id="265" r:id="rId15"/>
    <p:sldId id="330"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8"/>
    <p:restoredTop sz="96327"/>
  </p:normalViewPr>
  <p:slideViewPr>
    <p:cSldViewPr snapToGrid="0">
      <p:cViewPr varScale="1">
        <p:scale>
          <a:sx n="67" d="100"/>
          <a:sy n="67" d="100"/>
        </p:scale>
        <p:origin x="864" y="44"/>
      </p:cViewPr>
      <p:guideLst/>
    </p:cSldViewPr>
  </p:slideViewPr>
  <p:notesTextViewPr>
    <p:cViewPr>
      <p:scale>
        <a:sx n="1" d="1"/>
        <a:sy n="1" d="1"/>
      </p:scale>
      <p:origin x="0" y="0"/>
    </p:cViewPr>
  </p:notesTextViewPr>
  <p:notesViewPr>
    <p:cSldViewPr snapToGrid="0">
      <p:cViewPr varScale="1">
        <p:scale>
          <a:sx n="121" d="100"/>
          <a:sy n="121" d="100"/>
        </p:scale>
        <p:origin x="53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 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 </a:t>
            </a:r>
            <a:r>
              <a:rPr lang="en-US" altLang="en-US" sz="100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 </a:t>
            </a:r>
            <a:r>
              <a:rPr lang="en-US" altLang="en-US" sz="100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2099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One simple way that we can support students with diabetes is by using language that is non-judgmental and encouraging.</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105517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defRPr/>
            </a:pPr>
            <a:r>
              <a:rPr lang="en-US" altLang="en-US" sz="1000" dirty="0">
                <a:latin typeface="Arial" panose="020B0604020202020204" pitchFamily="34" charset="0"/>
                <a:cs typeface="Arial" panose="020B0604020202020204" pitchFamily="34" charset="0"/>
              </a:rPr>
              <a:t>Some tips when interacting with your student’s with diabetes include: </a:t>
            </a:r>
          </a:p>
          <a:p>
            <a:pPr marL="342900" indent="-342900">
              <a:spcBef>
                <a:spcPts val="0"/>
              </a:spcBef>
              <a:buFontTx/>
              <a:buChar char="•"/>
              <a:defRPr/>
            </a:pPr>
            <a:r>
              <a:rPr lang="en-US" altLang="en-US" sz="1000" kern="0" dirty="0">
                <a:latin typeface="Arial" panose="020B0604020202020204" pitchFamily="34" charset="0"/>
                <a:ea typeface="Tahoma" panose="020B0604030504040204" pitchFamily="34" charset="0"/>
                <a:cs typeface="Arial" panose="020B0604020202020204" pitchFamily="34" charset="0"/>
              </a:rPr>
              <a:t>Talk about normal, regular, every day things before talking about diabetes</a:t>
            </a:r>
          </a:p>
          <a:p>
            <a:pPr marL="342900" indent="-342900">
              <a:spcBef>
                <a:spcPts val="0"/>
              </a:spcBef>
              <a:buFontTx/>
              <a:buChar char="•"/>
              <a:defRPr/>
            </a:pPr>
            <a:r>
              <a:rPr lang="en-US" altLang="en-US" sz="1000" kern="0" dirty="0">
                <a:latin typeface="Arial" panose="020B0604020202020204" pitchFamily="34" charset="0"/>
                <a:ea typeface="Tahoma" panose="020B0604030504040204" pitchFamily="34" charset="0"/>
                <a:cs typeface="Arial" panose="020B0604020202020204" pitchFamily="34" charset="0"/>
              </a:rPr>
              <a:t>Pay attention to your tone of voice when you discuss diabetes-related topics to make sure it’s not different</a:t>
            </a:r>
          </a:p>
          <a:p>
            <a:pPr marL="342900" indent="-342900">
              <a:spcBef>
                <a:spcPts val="0"/>
              </a:spcBef>
              <a:buFontTx/>
              <a:buChar char="•"/>
              <a:defRPr/>
            </a:pPr>
            <a:r>
              <a:rPr lang="en-US" altLang="en-US" sz="1000" kern="0" dirty="0">
                <a:latin typeface="Arial" panose="020B0604020202020204" pitchFamily="34" charset="0"/>
                <a:ea typeface="Tahoma" panose="020B0604030504040204" pitchFamily="34" charset="0"/>
                <a:cs typeface="Arial" panose="020B0604020202020204" pitchFamily="34" charset="0"/>
              </a:rPr>
              <a:t>Blood glucose are not “good” or “bad” – merely information to determine the student’s needs</a:t>
            </a:r>
          </a:p>
          <a:p>
            <a:pPr marL="342900" indent="-342900">
              <a:spcBef>
                <a:spcPts val="0"/>
              </a:spcBef>
              <a:buFontTx/>
              <a:buChar char="•"/>
              <a:defRPr/>
            </a:pPr>
            <a:r>
              <a:rPr lang="en-US" altLang="en-US" sz="1000" kern="0" dirty="0">
                <a:latin typeface="Arial" panose="020B0604020202020204" pitchFamily="34" charset="0"/>
                <a:ea typeface="Tahoma" panose="020B0604030504040204" pitchFamily="34" charset="0"/>
                <a:cs typeface="Arial" panose="020B0604020202020204" pitchFamily="34" charset="0"/>
              </a:rPr>
              <a:t>Praise your students for completing diabetes tasks</a:t>
            </a:r>
          </a:p>
          <a:p>
            <a:pPr marL="1085850" lvl="1" indent="-342900">
              <a:spcBef>
                <a:spcPts val="0"/>
              </a:spcBef>
              <a:buFontTx/>
              <a:buChar char="•"/>
              <a:defRPr/>
            </a:pPr>
            <a:r>
              <a:rPr lang="en-US" altLang="en-US" sz="1000" kern="0" dirty="0">
                <a:latin typeface="Arial" panose="020B0604020202020204" pitchFamily="34" charset="0"/>
                <a:ea typeface="Tahoma" panose="020B0604030504040204" pitchFamily="34" charset="0"/>
                <a:cs typeface="Arial" panose="020B0604020202020204" pitchFamily="34" charset="0"/>
              </a:rPr>
              <a:t>It’s not easy or fun – the more you praise and reinforce positive diabetes care habits, the better they will do</a:t>
            </a:r>
          </a:p>
          <a:p>
            <a:pPr>
              <a:spcBef>
                <a:spcPts val="0"/>
              </a:spcBef>
              <a:defRPr/>
            </a:pPr>
            <a:endParaRPr lang="en-US" alt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964617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134552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131264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endParaRPr lang="en-US" altLang="en-US" sz="1050" dirty="0">
              <a:cs typeface="Arial" charset="0"/>
            </a:endParaRPr>
          </a:p>
          <a:p>
            <a:pPr indent="-233363">
              <a:lnSpc>
                <a:spcPct val="95000"/>
              </a:lnSpc>
              <a:spcBef>
                <a:spcPct val="0"/>
              </a:spcBef>
              <a:defRPr/>
            </a:pPr>
            <a:r>
              <a:rPr lang="en-US" altLang="en-US" sz="1050" dirty="0">
                <a:cs typeface="Arial" charset="0"/>
              </a:rPr>
              <a:t> </a:t>
            </a:r>
            <a:endParaRPr lang="en-US" altLang="en-US" sz="1050" dirty="0">
              <a:cs typeface="Arial" panose="020B0604020202020204" pitchFamily="34" charset="0"/>
            </a:endParaRPr>
          </a:p>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313617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119461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This training component was created specifically for school nurses and other qualified health care professionals to train  non-medical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indent="-233363">
              <a:defRPr/>
            </a:pPr>
            <a:r>
              <a:rPr lang="en-US" alt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indent="-233363">
              <a:defRPr/>
            </a:pPr>
            <a:endParaRPr lang="en-US" altLang="en-US" sz="1000" dirty="0">
              <a:latin typeface="Arial" panose="020B0604020202020204" pitchFamily="34" charset="0"/>
              <a:cs typeface="Arial" panose="020B0604020202020204" pitchFamily="34" charset="0"/>
            </a:endParaRP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Psychosocial Aspects.</a:t>
            </a:r>
            <a:endParaRPr lang="en-US" sz="1000" b="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14896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 typeface="Monotype Sorts" charset="0"/>
              <a:buNone/>
            </a:pPr>
            <a:r>
              <a:rPr lang="en-US" altLang="en-US" sz="1000" b="1" dirty="0">
                <a:latin typeface="Arial" panose="020B0604020202020204" pitchFamily="34" charset="0"/>
                <a:cs typeface="Arial" panose="020B0604020202020204" pitchFamily="34" charset="0"/>
              </a:rPr>
              <a:t>Participants will be able to understand:</a:t>
            </a:r>
            <a:endParaRPr lang="en-US" altLang="en-US" sz="1000" dirty="0">
              <a:latin typeface="Arial" panose="020B0604020202020204" pitchFamily="34" charset="0"/>
              <a:cs typeface="Arial" panose="020B0604020202020204" pitchFamily="34" charset="0"/>
            </a:endParaRP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Strategies to help promote overall development and well-being</a:t>
            </a: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What is shared-decision making</a:t>
            </a:r>
          </a:p>
          <a:p>
            <a:pPr marL="346075" lvl="1" indent="-122238" eaLnBrk="1" hangingPunct="1">
              <a:spcBef>
                <a:spcPts val="1200"/>
              </a:spcBef>
              <a:buFontTx/>
              <a:buChar char="•"/>
            </a:pPr>
            <a:r>
              <a:rPr lang="en-US" altLang="en-US" sz="1000" dirty="0">
                <a:latin typeface="Arial" panose="020B0604020202020204" pitchFamily="34" charset="0"/>
                <a:cs typeface="Arial" panose="020B0604020202020204" pitchFamily="34" charset="0"/>
              </a:rPr>
              <a:t>Development issues and their effect on diabetes</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Kids are kids – first and foremost.  Our goal is to help you promote your student’s overall development and well-being.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Children with diabetes are not fragile.  They are not sick.  They can do anything any other student can do (with more planning than before).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Do not let the fact that the student has diabetes influence your style when interacting with them.  Rules are still rules.  Expectations are still expectations.  The student’s diabetes has nothing to do with what you can expect of them.  Strategies to help promote overall development and well-being may vary depending on the student’s age and we’ll discuss common developmental issues in the coming slides.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418502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Shared decision-making with students can improve diabetes self-efficacy, adherence, and health outcomes.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The student should be allowed to provide his or her own diabetes care at school to the extent that is appropriate based on the student’s development and experience.  The extent of the student’s participation should be agreed upon by the parent/guardian, the student’s health care provider, and school staff and the age at which a student is able to successfully perform certain tasks vary and depend on the individual.</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A student’s capabilities and willingness to provide self-care should be assessed and respected.</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Preschoolers and toddlers generally do best with simple but honest explanations.  It’s important not to apologize for needing to give them their insulin, but rather explain to them why and then include them in decisions; ideas include having the child or student choose where they get their blood glucose check or injection.  Sometimes the anticipation of checks or injections are worse than the actual action so it’s often helpful to get diabetes tasks done as quickly as possible.  It can be helpful to prepare the insulin and glucose meter n another room before administering; additionally, children respond to the emotional cues from other so the more anxious and distressed you are, the more distressed they will be.  Distraction techniques can also help during diabetes tasks.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Toddlers and preschoolers can be picky eaters.  Consistency does help and parents/guardians should discuss other strategies at home to better ensure meal time management successes.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At this age it’s not possible to tell if the child is having a difficult time, stubborn,  or fussy because of the blood glucose or because they are hungry, tired or just irritable.  </a:t>
            </a:r>
            <a:r>
              <a:rPr lang="en-US" altLang="en-US" sz="1000" b="1" dirty="0">
                <a:latin typeface="Arial" panose="020B0604020202020204" pitchFamily="34" charset="0"/>
                <a:cs typeface="Arial" panose="020B0604020202020204" pitchFamily="34" charset="0"/>
              </a:rPr>
              <a:t>The answer will be found in glucose checking (blood glucose and/or CGM, per Diabetes Care Plan).</a:t>
            </a:r>
            <a:endParaRPr lang="en-US" alt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98727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During elementary school, or really any age, some student’s like to share the fact that they have diabetes with their friends and classmates while some are more private.  </a:t>
            </a:r>
            <a:r>
              <a:rPr lang="en-US" altLang="en-US" sz="1000" b="1" dirty="0">
                <a:latin typeface="Arial" panose="020B0604020202020204" pitchFamily="34" charset="0"/>
                <a:cs typeface="Arial" panose="020B0604020202020204" pitchFamily="34" charset="0"/>
              </a:rPr>
              <a:t>We must respect a student’s readiness. </a:t>
            </a:r>
          </a:p>
          <a:p>
            <a:pPr>
              <a:spcBef>
                <a:spcPct val="0"/>
              </a:spcBef>
            </a:pPr>
            <a:endParaRPr lang="en-US" altLang="en-US" sz="1000" b="1"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Research does show that children who are open about their diabetes tend to cope with their diabetes better than those who keep it hidden.  For those ready, some strategies to tell their friends include making sure they know it’s not contagious or caused by eating sweets.  “Show and tell” at school is a way to share, with the support of the teacher.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Students may begin to feel different than their peers.  Sometimes talking about what makes each person unique can help student’s see that everyone has qualities that make them different and that all differences are okay.  It may also be helpful to talk about the fact that insulin helps their body work just the same as everyone else’s body – to turn their food into the energy their body needs to grow, make strong muscles, and play, just like all of their friends.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For children, the world is supposed to be fair.  Diabetes is not.  Give them an opportunity to tell you more about what they think and how they feel.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It’s important to understand that student’s with diabetes can include the same foods as student’s without diabetes, unless dietary restrictions are listed in the Diabetes Care Plan.  Most of the time, the “food police” are people that are well-meaning but comments that the student “can’t or shouldn’t eat” eat foods may be frustrating or confusing.  </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A student’s capabilities and willingness to provide self-care should be assessed and respected but it’s never too early to build a student’s confidence.  As you make treatment decisions, talk out-loud.  This helps the student hear how decisions are made and help them for when they’re ready to participate.</a:t>
            </a:r>
          </a:p>
          <a:p>
            <a:pPr>
              <a:spcBef>
                <a:spcPct val="0"/>
              </a:spcBef>
            </a:pPr>
            <a:endParaRPr lang="en-US" alt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393451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dirty="0">
                <a:latin typeface="Arial" panose="020B0604020202020204" pitchFamily="34" charset="0"/>
                <a:cs typeface="Arial" panose="020B0604020202020204" pitchFamily="34" charset="0"/>
              </a:rPr>
              <a:t>In middle school there’s still overlapping developmental issues but student’s now have the addition of puberty.  As if adolescents isn’t challenging enough related to hormones.  For a teenager with type 1 diabetes, it becomes somewhat of a dance.  Insulin adjustments are frequent during puberty as hormones create insulin resistance. Insulin dosing and timing will be specified in the DMMP;  these physician orders may include provisions for the parent/guardian and/or capable students to modify dosing.</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Planning for tests at school and standardized exams is also important at this time.  When children don’t feel well, they are less likely to perform to the best of their ability on exams.  A plan for the student to perform to the best of their ability should be outlined in their 504/DMMP.  Some examples of accommodations include: taking breaks to use the bathroom, taking breaks for a snack and delaying testing (if glucose is high or low) without penalty.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398319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4318"/>
            <a:ext cx="5486400" cy="3516682"/>
          </a:xfrm>
        </p:spPr>
        <p:txBody>
          <a:bodyPr/>
          <a:lstStyle/>
          <a:p>
            <a:pPr>
              <a:spcBef>
                <a:spcPct val="0"/>
              </a:spcBef>
            </a:pPr>
            <a:r>
              <a:rPr lang="en-US" altLang="en-US" sz="1000" dirty="0">
                <a:latin typeface="Arial" panose="020B0604020202020204" pitchFamily="34" charset="0"/>
                <a:cs typeface="Arial" panose="020B0604020202020204" pitchFamily="34" charset="0"/>
              </a:rPr>
              <a:t>Overlapping developmental issues continue into high school.  However, generally in adolescence or in high school is now when boundaries are redefined and typically become more flexible to allow for increased autonomy and independence (freedom with responsibility).  This can be a time of increase conflict and risk-taking or experimental behaviors may occur; this may include not taking insulin, experimenting with smoking, drugs or alcohol) as adolescents test their limits.  Because adolescents typically live in the here-and-now, they tend to feel invulnerable to long-term complications.</a:t>
            </a:r>
          </a:p>
          <a:p>
            <a:pPr>
              <a:spcBef>
                <a:spcPct val="0"/>
              </a:spcBef>
            </a:pPr>
            <a:endParaRPr lang="en-US" altLang="en-US" sz="1000" dirty="0">
              <a:latin typeface="Arial" panose="020B0604020202020204" pitchFamily="34" charset="0"/>
              <a:cs typeface="Arial" panose="020B0604020202020204" pitchFamily="34" charset="0"/>
            </a:endParaRPr>
          </a:p>
          <a:p>
            <a:pPr>
              <a:spcBef>
                <a:spcPct val="0"/>
              </a:spcBef>
            </a:pPr>
            <a:r>
              <a:rPr lang="en-US" altLang="en-US" sz="1000" dirty="0">
                <a:latin typeface="Arial" panose="020B0604020202020204" pitchFamily="34" charset="0"/>
                <a:cs typeface="Arial" panose="020B0604020202020204" pitchFamily="34" charset="0"/>
              </a:rPr>
              <a:t>Preparing for life beyond high school can be tricky, with or without diabetes.  Particularly if they are planning on going away for college they will need to begin thinking about having a more active role in their diabetes.  Many colleges have a diabetes network on campus (The Diabetes Link/College Diabetes Network) to look into; if none they can even create one if interested.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170174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C56F77D-DCDF-FFB7-6A8B-5E97A80B70A7}"/>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92"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4"/>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p:txBody>
          <a:bodyPr/>
          <a:lstStyle/>
          <a:p>
            <a:r>
              <a:rPr lang="en-US" dirty="0"/>
              <a:t>PSYCHOSOCIAL ASPECTS</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8D88B7D-D70C-DC55-6DCA-06C9FC0AB0BE}"/>
              </a:ext>
            </a:extLst>
          </p:cNvPr>
          <p:cNvSpPr/>
          <p:nvPr/>
        </p:nvSpPr>
        <p:spPr>
          <a:xfrm>
            <a:off x="670106" y="21105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762BA0-104F-EEDD-2F8D-760B69E3AEC6}"/>
              </a:ext>
            </a:extLst>
          </p:cNvPr>
          <p:cNvSpPr/>
          <p:nvPr/>
        </p:nvSpPr>
        <p:spPr>
          <a:xfrm>
            <a:off x="5199416" y="21105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p:txBody>
          <a:bodyPr/>
          <a:lstStyle/>
          <a:p>
            <a:r>
              <a:rPr lang="en-US" dirty="0"/>
              <a:t>Language of Diabetes</a:t>
            </a:r>
          </a:p>
        </p:txBody>
      </p:sp>
      <p:sp>
        <p:nvSpPr>
          <p:cNvPr id="22" name="Text Placeholder 20">
            <a:extLst>
              <a:ext uri="{FF2B5EF4-FFF2-40B4-BE49-F238E27FC236}">
                <a16:creationId xmlns:a16="http://schemas.microsoft.com/office/drawing/2014/main" id="{EAA5AEA5-4C98-871C-A4ED-91163C2D23FC}"/>
              </a:ext>
            </a:extLst>
          </p:cNvPr>
          <p:cNvSpPr txBox="1">
            <a:spLocks/>
          </p:cNvSpPr>
          <p:nvPr/>
        </p:nvSpPr>
        <p:spPr>
          <a:xfrm>
            <a:off x="803682" y="21105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DIABETIC: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Person with diabetes</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5349312" y="21105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COMPLIANCE/ADHERENCE: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Describe collaborative goal setting</a:t>
            </a:r>
          </a:p>
        </p:txBody>
      </p:sp>
      <p:sp>
        <p:nvSpPr>
          <p:cNvPr id="33" name="Rectangle 32">
            <a:extLst>
              <a:ext uri="{FF2B5EF4-FFF2-40B4-BE49-F238E27FC236}">
                <a16:creationId xmlns:a16="http://schemas.microsoft.com/office/drawing/2014/main" id="{D89FC3D9-419C-EE1B-E7CE-11273B95489C}"/>
              </a:ext>
            </a:extLst>
          </p:cNvPr>
          <p:cNvSpPr/>
          <p:nvPr/>
        </p:nvSpPr>
        <p:spPr>
          <a:xfrm>
            <a:off x="670106" y="30757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3E607D-E3C3-580C-EC40-DBB64A19A783}"/>
              </a:ext>
            </a:extLst>
          </p:cNvPr>
          <p:cNvSpPr/>
          <p:nvPr/>
        </p:nvSpPr>
        <p:spPr>
          <a:xfrm>
            <a:off x="5199416" y="30757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0">
            <a:extLst>
              <a:ext uri="{FF2B5EF4-FFF2-40B4-BE49-F238E27FC236}">
                <a16:creationId xmlns:a16="http://schemas.microsoft.com/office/drawing/2014/main" id="{430B2B4A-14BA-6CB0-F472-ED06AE57B79D}"/>
              </a:ext>
            </a:extLst>
          </p:cNvPr>
          <p:cNvSpPr txBox="1">
            <a:spLocks/>
          </p:cNvSpPr>
          <p:nvPr/>
        </p:nvSpPr>
        <p:spPr>
          <a:xfrm>
            <a:off x="803682" y="30757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DISEASE: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Condition</a:t>
            </a:r>
          </a:p>
        </p:txBody>
      </p:sp>
      <p:sp>
        <p:nvSpPr>
          <p:cNvPr id="36" name="Text Placeholder 20">
            <a:extLst>
              <a:ext uri="{FF2B5EF4-FFF2-40B4-BE49-F238E27FC236}">
                <a16:creationId xmlns:a16="http://schemas.microsoft.com/office/drawing/2014/main" id="{1B1882E8-36D8-1A8D-2C54-1BE5A1FA2CC4}"/>
              </a:ext>
            </a:extLst>
          </p:cNvPr>
          <p:cNvSpPr txBox="1">
            <a:spLocks/>
          </p:cNvSpPr>
          <p:nvPr/>
        </p:nvSpPr>
        <p:spPr>
          <a:xfrm>
            <a:off x="5349312" y="30757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SNEAKING: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Eating without insulin</a:t>
            </a:r>
          </a:p>
        </p:txBody>
      </p:sp>
      <p:sp>
        <p:nvSpPr>
          <p:cNvPr id="37" name="Rectangle 36">
            <a:extLst>
              <a:ext uri="{FF2B5EF4-FFF2-40B4-BE49-F238E27FC236}">
                <a16:creationId xmlns:a16="http://schemas.microsoft.com/office/drawing/2014/main" id="{77106542-BFEA-F313-7065-922E8E9874C2}"/>
              </a:ext>
            </a:extLst>
          </p:cNvPr>
          <p:cNvSpPr/>
          <p:nvPr/>
        </p:nvSpPr>
        <p:spPr>
          <a:xfrm>
            <a:off x="670106" y="40409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9EBB778-DD0E-6AB2-579C-B514ABB768AB}"/>
              </a:ext>
            </a:extLst>
          </p:cNvPr>
          <p:cNvSpPr/>
          <p:nvPr/>
        </p:nvSpPr>
        <p:spPr>
          <a:xfrm>
            <a:off x="5199416" y="4040976"/>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20">
            <a:extLst>
              <a:ext uri="{FF2B5EF4-FFF2-40B4-BE49-F238E27FC236}">
                <a16:creationId xmlns:a16="http://schemas.microsoft.com/office/drawing/2014/main" id="{CB2BAE4E-DEB1-1840-ADB8-18BAA5099A0C}"/>
              </a:ext>
            </a:extLst>
          </p:cNvPr>
          <p:cNvSpPr txBox="1">
            <a:spLocks/>
          </p:cNvSpPr>
          <p:nvPr/>
        </p:nvSpPr>
        <p:spPr>
          <a:xfrm>
            <a:off x="803682" y="40409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BLOOD GLUCOSE TEST: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Blood glucose check</a:t>
            </a:r>
          </a:p>
        </p:txBody>
      </p:sp>
      <p:sp>
        <p:nvSpPr>
          <p:cNvPr id="40" name="Text Placeholder 20">
            <a:extLst>
              <a:ext uri="{FF2B5EF4-FFF2-40B4-BE49-F238E27FC236}">
                <a16:creationId xmlns:a16="http://schemas.microsoft.com/office/drawing/2014/main" id="{996F3BEB-6427-8B82-74BD-726B54260572}"/>
              </a:ext>
            </a:extLst>
          </p:cNvPr>
          <p:cNvSpPr txBox="1">
            <a:spLocks/>
          </p:cNvSpPr>
          <p:nvPr/>
        </p:nvSpPr>
        <p:spPr>
          <a:xfrm>
            <a:off x="5349312" y="4040977"/>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“GOOD” OR “BAD”: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In target or Below/Above target</a:t>
            </a:r>
          </a:p>
        </p:txBody>
      </p:sp>
      <p:sp>
        <p:nvSpPr>
          <p:cNvPr id="41" name="Rectangle 40">
            <a:extLst>
              <a:ext uri="{FF2B5EF4-FFF2-40B4-BE49-F238E27FC236}">
                <a16:creationId xmlns:a16="http://schemas.microsoft.com/office/drawing/2014/main" id="{7A3A963B-4154-DC0A-EEEC-9B6F06FB0EF5}"/>
              </a:ext>
            </a:extLst>
          </p:cNvPr>
          <p:cNvSpPr/>
          <p:nvPr/>
        </p:nvSpPr>
        <p:spPr>
          <a:xfrm>
            <a:off x="670106" y="5006175"/>
            <a:ext cx="4395734" cy="840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0">
            <a:extLst>
              <a:ext uri="{FF2B5EF4-FFF2-40B4-BE49-F238E27FC236}">
                <a16:creationId xmlns:a16="http://schemas.microsoft.com/office/drawing/2014/main" id="{67D25F1C-3345-9B90-3BF4-425C76425F2C}"/>
              </a:ext>
            </a:extLst>
          </p:cNvPr>
          <p:cNvSpPr txBox="1">
            <a:spLocks/>
          </p:cNvSpPr>
          <p:nvPr/>
        </p:nvSpPr>
        <p:spPr>
          <a:xfrm>
            <a:off x="803682" y="5006176"/>
            <a:ext cx="4130053" cy="840316"/>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CONTROL: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Manage</a:t>
            </a:r>
          </a:p>
        </p:txBody>
      </p:sp>
    </p:spTree>
    <p:extLst>
      <p:ext uri="{BB962C8B-B14F-4D97-AF65-F5344CB8AC3E}">
        <p14:creationId xmlns:p14="http://schemas.microsoft.com/office/powerpoint/2010/main" val="389201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184091" cy="3266472"/>
          </a:xfrm>
        </p:spPr>
        <p:txBody>
          <a:bodyPr/>
          <a:lstStyle/>
          <a:p>
            <a:r>
              <a:rPr lang="en-US" dirty="0"/>
              <a:t>Talk about normal, regular, everyday things before talking about diabetes</a:t>
            </a:r>
          </a:p>
          <a:p>
            <a:r>
              <a:rPr lang="en-US" dirty="0"/>
              <a:t>Pay attention to your tone of voice when you discuss diabetes-related topics to make sure it’s not different</a:t>
            </a:r>
          </a:p>
          <a:p>
            <a:r>
              <a:rPr lang="en-US" dirty="0"/>
              <a:t>Blood glucose readings are not “good” or “bad”—merely information to determine the student’s needs</a:t>
            </a:r>
          </a:p>
          <a:p>
            <a:r>
              <a:rPr lang="en-US" dirty="0"/>
              <a:t>Praise your students for completing diabetes tasks</a:t>
            </a:r>
          </a:p>
          <a:p>
            <a:pPr lvl="1">
              <a:buFont typeface="Wingdings" pitchFamily="2" charset="2"/>
              <a:buChar char="§"/>
            </a:pPr>
            <a:r>
              <a:rPr lang="en-US" sz="1600" dirty="0">
                <a:latin typeface="Arial" panose="020B0604020202020204" pitchFamily="34" charset="0"/>
                <a:cs typeface="Arial" panose="020B0604020202020204" pitchFamily="34" charset="0"/>
              </a:rPr>
              <a:t>It’s not easy or fun—the more you praise and reinforce positive diabetes care habits, the better they will do</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Tips</a:t>
            </a:r>
          </a:p>
        </p:txBody>
      </p:sp>
      <p:pic>
        <p:nvPicPr>
          <p:cNvPr id="6" name="Picture 5">
            <a:extLst>
              <a:ext uri="{FF2B5EF4-FFF2-40B4-BE49-F238E27FC236}">
                <a16:creationId xmlns:a16="http://schemas.microsoft.com/office/drawing/2014/main" id="{0307C871-9793-3DFB-419E-25F673C6ABB6}"/>
              </a:ext>
            </a:extLst>
          </p:cNvPr>
          <p:cNvPicPr>
            <a:picLocks noChangeAspect="1"/>
          </p:cNvPicPr>
          <p:nvPr/>
        </p:nvPicPr>
        <p:blipFill>
          <a:blip r:embed="rId3"/>
          <a:stretch>
            <a:fillRect/>
          </a:stretch>
        </p:blipFill>
        <p:spPr>
          <a:xfrm>
            <a:off x="750570" y="2249170"/>
            <a:ext cx="977900" cy="977900"/>
          </a:xfrm>
          <a:prstGeom prst="rect">
            <a:avLst/>
          </a:prstGeom>
        </p:spPr>
      </p:pic>
    </p:spTree>
    <p:extLst>
      <p:ext uri="{BB962C8B-B14F-4D97-AF65-F5344CB8AC3E}">
        <p14:creationId xmlns:p14="http://schemas.microsoft.com/office/powerpoint/2010/main" val="88415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13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PSYCHOSOCIAL ASPECTS</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109118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800" b="1" dirty="0">
                <a:solidFill>
                  <a:srgbClr val="231F20"/>
                </a:solidFill>
                <a:latin typeface="Arial" panose="020B0604020202020204" pitchFamily="34" charset="0"/>
                <a:cs typeface="Calibri" panose="020F0502020204030204" pitchFamily="34" charset="0"/>
              </a:rPr>
              <a:t>The age at which students should be able to self-manage their diabetes varies for each child.</a:t>
            </a:r>
          </a:p>
          <a:p>
            <a:pPr lvl="1">
              <a:spcBef>
                <a:spcPct val="0"/>
              </a:spcBef>
              <a:buClr>
                <a:schemeClr val="accent1"/>
              </a:buClr>
              <a:buSzPct val="100000"/>
              <a:buFont typeface="Verdana" panose="020B0604030504040204" pitchFamily="34" charset="0"/>
              <a:buAutoNum type="alphaLcPeriod"/>
            </a:pPr>
            <a:r>
              <a:rPr lang="en-US" altLang="en-US" sz="1800" dirty="0">
                <a:solidFill>
                  <a:srgbClr val="231F20"/>
                </a:solidFill>
                <a:latin typeface="Arial" panose="020B0604020202020204" pitchFamily="34" charset="0"/>
                <a:cs typeface="Arial" panose="020B0604020202020204" pitchFamily="34" charset="0"/>
              </a:rPr>
              <a:t>True</a:t>
            </a:r>
            <a:endParaRPr lang="en-US" altLang="en-US" sz="1800" dirty="0">
              <a:solidFill>
                <a:schemeClr val="tx1"/>
              </a:solidFill>
              <a:latin typeface="Arial" panose="020B0604020202020204" pitchFamily="34" charset="0"/>
              <a:cs typeface="Arial" panose="020B0604020202020204" pitchFamily="34" charset="0"/>
            </a:endParaRPr>
          </a:p>
          <a:p>
            <a:pPr lvl="1">
              <a:spcBef>
                <a:spcPct val="0"/>
              </a:spcBef>
              <a:buClr>
                <a:schemeClr val="accent1"/>
              </a:buClr>
              <a:buSzPct val="100000"/>
              <a:buFont typeface="Verdana" panose="020B0604030504040204" pitchFamily="34" charset="0"/>
              <a:buAutoNum type="alphaLcPeriod"/>
            </a:pPr>
            <a:r>
              <a:rPr lang="en-US" altLang="en-US" sz="1800" dirty="0">
                <a:solidFill>
                  <a:srgbClr val="231F20"/>
                </a:solidFill>
                <a:latin typeface="Arial" panose="020B0604020202020204" pitchFamily="34" charset="0"/>
                <a:cs typeface="Arial" panose="020B0604020202020204" pitchFamily="34" charset="0"/>
              </a:rPr>
              <a:t>False</a:t>
            </a:r>
            <a:br>
              <a:rPr lang="en-US" altLang="en-US" sz="1800" dirty="0">
                <a:solidFill>
                  <a:srgbClr val="231F20"/>
                </a:solidFill>
                <a:latin typeface="Arial" panose="020B0604020202020204" pitchFamily="34" charset="0"/>
                <a:cs typeface="Arial" panose="020B0604020202020204" pitchFamily="34" charset="0"/>
              </a:rPr>
            </a:br>
            <a:endParaRPr lang="en-US" altLang="en-US" sz="1800" dirty="0">
              <a:solidFill>
                <a:schemeClr val="tx1"/>
              </a:solidFill>
              <a:latin typeface="Arial" panose="020B0604020202020204" pitchFamily="34" charset="0"/>
              <a:cs typeface="Arial" panose="020B0604020202020204" pitchFamily="34" charset="0"/>
            </a:endParaRPr>
          </a:p>
          <a:p>
            <a:pPr>
              <a:spcBef>
                <a:spcPct val="0"/>
              </a:spcBef>
              <a:buClr>
                <a:schemeClr val="accent1"/>
              </a:buClr>
              <a:buSzPct val="100000"/>
              <a:buFont typeface="Arial Black" panose="020B0A04020102020204" pitchFamily="34" charset="0"/>
              <a:buAutoNum type="arabicPeriod"/>
            </a:pPr>
            <a:r>
              <a:rPr lang="en-US" altLang="en-US" sz="1800" b="1" dirty="0">
                <a:solidFill>
                  <a:srgbClr val="231F20"/>
                </a:solidFill>
                <a:latin typeface="Arial" panose="020B0604020202020204" pitchFamily="34" charset="0"/>
                <a:cs typeface="Calibri" panose="020F0502020204030204" pitchFamily="34" charset="0"/>
              </a:rPr>
              <a:t>Preschoolers and toddlers are usually able to choose their injection sites.</a:t>
            </a:r>
          </a:p>
          <a:p>
            <a:pPr lvl="1">
              <a:spcBef>
                <a:spcPct val="0"/>
              </a:spcBef>
              <a:buClr>
                <a:schemeClr val="accent1"/>
              </a:buClr>
              <a:buSzPct val="100000"/>
              <a:buFont typeface="Verdana" panose="020B0604030504040204" pitchFamily="34" charset="0"/>
              <a:buAutoNum type="alphaLcPeriod"/>
            </a:pPr>
            <a:r>
              <a:rPr lang="en-US" altLang="en-US" sz="1800" dirty="0">
                <a:solidFill>
                  <a:srgbClr val="231F20"/>
                </a:solidFill>
                <a:latin typeface="Arial" panose="020B0604020202020204" pitchFamily="34" charset="0"/>
                <a:cs typeface="Arial" panose="020B0604020202020204" pitchFamily="34" charset="0"/>
              </a:rPr>
              <a:t>True</a:t>
            </a:r>
            <a:endParaRPr lang="en-US" altLang="en-US" sz="1800" dirty="0">
              <a:solidFill>
                <a:schemeClr val="tx1"/>
              </a:solidFill>
              <a:latin typeface="Arial" panose="020B0604020202020204" pitchFamily="34" charset="0"/>
              <a:cs typeface="Arial" panose="020B0604020202020204" pitchFamily="34" charset="0"/>
            </a:endParaRPr>
          </a:p>
          <a:p>
            <a:pPr lvl="1">
              <a:spcBef>
                <a:spcPct val="0"/>
              </a:spcBef>
              <a:buClr>
                <a:schemeClr val="accent1"/>
              </a:buClr>
              <a:buSzPct val="100000"/>
              <a:buFont typeface="Verdana" panose="020B0604030504040204" pitchFamily="34" charset="0"/>
              <a:buAutoNum type="alphaLcPeriod"/>
            </a:pPr>
            <a:r>
              <a:rPr lang="en-US" altLang="en-US" sz="1800" dirty="0">
                <a:solidFill>
                  <a:srgbClr val="231F20"/>
                </a:solidFill>
                <a:latin typeface="Arial" panose="020B0604020202020204" pitchFamily="34" charset="0"/>
                <a:cs typeface="Arial" panose="020B0604020202020204" pitchFamily="34" charset="0"/>
              </a:rPr>
              <a:t>False</a:t>
            </a:r>
            <a:br>
              <a:rPr lang="en-US" altLang="en-US" sz="1800" dirty="0">
                <a:solidFill>
                  <a:srgbClr val="231F20"/>
                </a:solidFill>
                <a:latin typeface="Arial" panose="020B0604020202020204" pitchFamily="34" charset="0"/>
                <a:cs typeface="Arial" panose="020B0604020202020204" pitchFamily="34" charset="0"/>
              </a:rPr>
            </a:br>
            <a:endParaRPr lang="en-US" altLang="en-US" sz="1800" dirty="0">
              <a:solidFill>
                <a:schemeClr val="tx1"/>
              </a:solidFill>
              <a:latin typeface="Arial" panose="020B0604020202020204" pitchFamily="34" charset="0"/>
              <a:cs typeface="Arial" panose="020B0604020202020204" pitchFamily="34" charset="0"/>
            </a:endParaRPr>
          </a:p>
          <a:p>
            <a:pPr>
              <a:spcBef>
                <a:spcPct val="0"/>
              </a:spcBef>
              <a:buClr>
                <a:schemeClr val="accent1"/>
              </a:buClr>
              <a:buSzPct val="100000"/>
              <a:buFont typeface="Arial Black" panose="020B0A04020102020204" pitchFamily="34" charset="0"/>
              <a:buAutoNum type="arabicPeriod"/>
            </a:pPr>
            <a:r>
              <a:rPr lang="en-US" altLang="en-US" sz="1800" b="1" dirty="0">
                <a:solidFill>
                  <a:srgbClr val="231F20"/>
                </a:solidFill>
                <a:latin typeface="Arial" panose="020B0604020202020204" pitchFamily="34" charset="0"/>
                <a:cs typeface="Calibri" panose="020F0502020204030204" pitchFamily="34" charset="0"/>
              </a:rPr>
              <a:t>Diabetes should be the first thing that is discussed with the child.</a:t>
            </a:r>
            <a:endParaRPr lang="en-US" altLang="en-US" sz="1800" b="1" dirty="0">
              <a:solidFill>
                <a:schemeClr val="tx1"/>
              </a:solidFill>
              <a:latin typeface="Arial" panose="020B0604020202020204" pitchFamily="34" charset="0"/>
              <a:cs typeface="Calibri" panose="020F0502020204030204" pitchFamily="34" charset="0"/>
            </a:endParaRPr>
          </a:p>
          <a:p>
            <a:pPr lvl="1">
              <a:spcBef>
                <a:spcPct val="0"/>
              </a:spcBef>
              <a:buClr>
                <a:schemeClr val="accent1"/>
              </a:buClr>
              <a:buSzPct val="100000"/>
              <a:buFont typeface="Verdana" panose="020B0604030504040204" pitchFamily="34" charset="0"/>
              <a:buAutoNum type="alphaLcPeriod"/>
            </a:pPr>
            <a:r>
              <a:rPr lang="en-US" altLang="en-US" sz="1800" dirty="0">
                <a:solidFill>
                  <a:srgbClr val="231F20"/>
                </a:solidFill>
                <a:latin typeface="Arial" panose="020B0604020202020204" pitchFamily="34" charset="0"/>
                <a:cs typeface="Arial" panose="020B0604020202020204" pitchFamily="34" charset="0"/>
              </a:rPr>
              <a:t>True</a:t>
            </a:r>
            <a:endParaRPr lang="en-US" altLang="en-US" sz="1800" dirty="0">
              <a:solidFill>
                <a:schemeClr val="tx1"/>
              </a:solidFill>
              <a:latin typeface="Arial" panose="020B0604020202020204" pitchFamily="34" charset="0"/>
              <a:cs typeface="Arial" panose="020B0604020202020204" pitchFamily="34" charset="0"/>
            </a:endParaRPr>
          </a:p>
          <a:p>
            <a:pPr lvl="1">
              <a:spcBef>
                <a:spcPct val="0"/>
              </a:spcBef>
              <a:buClr>
                <a:schemeClr val="accent1"/>
              </a:buClr>
              <a:buSzPct val="100000"/>
              <a:buFont typeface="Verdana" panose="020B0604030504040204" pitchFamily="34" charset="0"/>
              <a:buAutoNum type="alphaLcPeriod"/>
            </a:pPr>
            <a:r>
              <a:rPr lang="en-US" altLang="en-US" sz="1800" dirty="0">
                <a:solidFill>
                  <a:srgbClr val="231F20"/>
                </a:solidFill>
                <a:latin typeface="Arial" panose="020B0604020202020204" pitchFamily="34" charset="0"/>
                <a:cs typeface="Arial" panose="020B0604020202020204" pitchFamily="34" charset="0"/>
              </a:rPr>
              <a:t>False</a:t>
            </a:r>
            <a:endParaRPr lang="en-US" alt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1334424"/>
          </a:xfrm>
        </p:spPr>
        <p:txBody>
          <a:bodyPr/>
          <a:lstStyle/>
          <a:p>
            <a:pPr>
              <a:lnSpc>
                <a:spcPct val="100000"/>
              </a:lnSpc>
            </a:pPr>
            <a:r>
              <a:rPr lang="en-US" dirty="0"/>
              <a:t>Understanding psychosocial aspects of diabetes is a vital piece of the Diabetes Medical Management Plan (DMMP).</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1861472"/>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Strategies to help promote overall development and well-being</a:t>
            </a:r>
          </a:p>
          <a:p>
            <a:endParaRPr lang="en-US" sz="1867" dirty="0"/>
          </a:p>
          <a:p>
            <a:r>
              <a:rPr lang="en-US" sz="1867" dirty="0"/>
              <a:t>Shared-decision making</a:t>
            </a:r>
          </a:p>
          <a:p>
            <a:endParaRPr lang="en-US" sz="1867" dirty="0"/>
          </a:p>
          <a:p>
            <a:r>
              <a:rPr lang="en-US" sz="1867" dirty="0"/>
              <a:t>Developmental issues and their effect on diabetes</a:t>
            </a:r>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50266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404404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769984" cy="2965427"/>
          </a:xfrm>
        </p:spPr>
        <p:txBody>
          <a:bodyPr/>
          <a:lstStyle/>
          <a:p>
            <a:r>
              <a:rPr lang="en-US" dirty="0"/>
              <a:t>Students with diabetes can do anything any other student can do</a:t>
            </a:r>
          </a:p>
          <a:p>
            <a:r>
              <a:rPr lang="en-US" dirty="0"/>
              <a:t>Students with diabetes are not fragile, sick, or immunocompromised (unless they have another condition)  </a:t>
            </a:r>
          </a:p>
          <a:p>
            <a:r>
              <a:rPr lang="en-US" dirty="0"/>
              <a:t>Do not let the fact that the student has diabetes influence your style when interacting with them</a:t>
            </a:r>
          </a:p>
          <a:p>
            <a:r>
              <a:rPr lang="en-US" dirty="0"/>
              <a:t>Remain consistent. Rules are still rules.  Expectations are still expectations.  </a:t>
            </a:r>
          </a:p>
          <a:p>
            <a:r>
              <a:rPr lang="en-US" dirty="0"/>
              <a:t>Strategies to help promote overall development and well-being may vary depending on the student’s age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Thriving with Diabetes</a:t>
            </a:r>
          </a:p>
        </p:txBody>
      </p:sp>
      <p:pic>
        <p:nvPicPr>
          <p:cNvPr id="5" name="Picture 4">
            <a:extLst>
              <a:ext uri="{FF2B5EF4-FFF2-40B4-BE49-F238E27FC236}">
                <a16:creationId xmlns:a16="http://schemas.microsoft.com/office/drawing/2014/main" id="{8F483708-6F4E-EE92-2BC3-DE5733AFE3F5}"/>
              </a:ext>
            </a:extLst>
          </p:cNvPr>
          <p:cNvPicPr>
            <a:picLocks noChangeAspect="1"/>
          </p:cNvPicPr>
          <p:nvPr/>
        </p:nvPicPr>
        <p:blipFill>
          <a:blip r:embed="rId3"/>
          <a:stretch>
            <a:fillRect/>
          </a:stretch>
        </p:blipFill>
        <p:spPr>
          <a:xfrm>
            <a:off x="760730" y="2250949"/>
            <a:ext cx="977900" cy="977900"/>
          </a:xfrm>
          <a:prstGeom prst="rect">
            <a:avLst/>
          </a:prstGeom>
        </p:spPr>
      </p:pic>
    </p:spTree>
    <p:extLst>
      <p:ext uri="{BB962C8B-B14F-4D97-AF65-F5344CB8AC3E}">
        <p14:creationId xmlns:p14="http://schemas.microsoft.com/office/powerpoint/2010/main" val="21575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Shared Decision-Making</a:t>
            </a:r>
          </a:p>
        </p:txBody>
      </p:sp>
      <p:sp>
        <p:nvSpPr>
          <p:cNvPr id="10" name="Rectangle 9">
            <a:extLst>
              <a:ext uri="{FF2B5EF4-FFF2-40B4-BE49-F238E27FC236}">
                <a16:creationId xmlns:a16="http://schemas.microsoft.com/office/drawing/2014/main" id="{85E48778-CD49-C7A3-FC26-90AB04DFE667}"/>
              </a:ext>
            </a:extLst>
          </p:cNvPr>
          <p:cNvSpPr/>
          <p:nvPr/>
        </p:nvSpPr>
        <p:spPr>
          <a:xfrm>
            <a:off x="801189" y="2142308"/>
            <a:ext cx="4737463"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801189" y="4080983"/>
            <a:ext cx="4737463"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5778621" y="2142308"/>
            <a:ext cx="4737463"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BDC6E4-6276-69F9-14C3-3D3FEF150CE7}"/>
              </a:ext>
            </a:extLst>
          </p:cNvPr>
          <p:cNvSpPr/>
          <p:nvPr/>
        </p:nvSpPr>
        <p:spPr>
          <a:xfrm>
            <a:off x="5778621" y="4080983"/>
            <a:ext cx="4737463" cy="176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2487619"/>
            <a:ext cx="4241074"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Students should be allowed to provide their own diabetes care at school to the extent that is appropriate based on the student’s development and experience</a:t>
            </a:r>
          </a:p>
        </p:txBody>
      </p:sp>
      <p:sp>
        <p:nvSpPr>
          <p:cNvPr id="15" name="TextBox 14">
            <a:extLst>
              <a:ext uri="{FF2B5EF4-FFF2-40B4-BE49-F238E27FC236}">
                <a16:creationId xmlns:a16="http://schemas.microsoft.com/office/drawing/2014/main" id="{FFAE603E-3379-E3C7-C378-BF176FB25708}"/>
              </a:ext>
            </a:extLst>
          </p:cNvPr>
          <p:cNvSpPr txBox="1"/>
          <p:nvPr/>
        </p:nvSpPr>
        <p:spPr>
          <a:xfrm>
            <a:off x="1053737" y="4426294"/>
            <a:ext cx="4241074" cy="1077218"/>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The extent of the student’s ability to participate in diabetes care should be agreed upon by the parent/guardian, the student’s health care provider, and school staff</a:t>
            </a:r>
          </a:p>
        </p:txBody>
      </p:sp>
      <p:sp>
        <p:nvSpPr>
          <p:cNvPr id="16" name="TextBox 15">
            <a:extLst>
              <a:ext uri="{FF2B5EF4-FFF2-40B4-BE49-F238E27FC236}">
                <a16:creationId xmlns:a16="http://schemas.microsoft.com/office/drawing/2014/main" id="{75718FAD-BD30-C3EC-5357-CC1989EA5159}"/>
              </a:ext>
            </a:extLst>
          </p:cNvPr>
          <p:cNvSpPr txBox="1"/>
          <p:nvPr/>
        </p:nvSpPr>
        <p:spPr>
          <a:xfrm>
            <a:off x="6017623" y="2610730"/>
            <a:ext cx="4188823" cy="830997"/>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The age at which a student is able to successfully perform self-care tasks vary and depend on the individual</a:t>
            </a:r>
          </a:p>
        </p:txBody>
      </p:sp>
      <p:sp>
        <p:nvSpPr>
          <p:cNvPr id="17" name="TextBox 16">
            <a:extLst>
              <a:ext uri="{FF2B5EF4-FFF2-40B4-BE49-F238E27FC236}">
                <a16:creationId xmlns:a16="http://schemas.microsoft.com/office/drawing/2014/main" id="{3B3B3A9D-BD90-9598-BAD7-0A1537C7BC04}"/>
              </a:ext>
            </a:extLst>
          </p:cNvPr>
          <p:cNvSpPr txBox="1"/>
          <p:nvPr/>
        </p:nvSpPr>
        <p:spPr>
          <a:xfrm>
            <a:off x="6017623" y="4549405"/>
            <a:ext cx="4188823" cy="830997"/>
          </a:xfrm>
          <a:prstGeom prst="rect">
            <a:avLst/>
          </a:prstGeom>
          <a:noFill/>
        </p:spPr>
        <p:txBody>
          <a:bodyPr wrap="square" rtlCol="0" anchor="ctr">
            <a:spAutoFit/>
          </a:bodyPr>
          <a:lstStyle/>
          <a:p>
            <a:pPr lvl="0" rtl="0"/>
            <a:r>
              <a:rPr lang="en-US" sz="1600" dirty="0">
                <a:solidFill>
                  <a:schemeClr val="bg1"/>
                </a:solidFill>
                <a:latin typeface="Arial" panose="020B0604020202020204" pitchFamily="34" charset="0"/>
                <a:cs typeface="Arial" panose="020B0604020202020204" pitchFamily="34" charset="0"/>
              </a:rPr>
              <a:t>A student’s capabilities and willingness to provide self-care should be assessed and respected</a:t>
            </a:r>
          </a:p>
        </p:txBody>
      </p:sp>
    </p:spTree>
    <p:extLst>
      <p:ext uri="{BB962C8B-B14F-4D97-AF65-F5344CB8AC3E}">
        <p14:creationId xmlns:p14="http://schemas.microsoft.com/office/powerpoint/2010/main" val="101779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769984" cy="3298852"/>
          </a:xfrm>
        </p:spPr>
        <p:txBody>
          <a:bodyPr/>
          <a:lstStyle/>
          <a:p>
            <a:r>
              <a:rPr lang="en-US" dirty="0"/>
              <a:t>Explaining diabetes in a developmentally appropriate way</a:t>
            </a:r>
          </a:p>
          <a:p>
            <a:r>
              <a:rPr lang="en-US" dirty="0"/>
              <a:t>The importance of language/communication</a:t>
            </a:r>
          </a:p>
          <a:p>
            <a:r>
              <a:rPr lang="en-US" dirty="0"/>
              <a:t>Helping the child or student cooperate with injections and blood glucose checks</a:t>
            </a:r>
          </a:p>
          <a:p>
            <a:r>
              <a:rPr lang="en-US" dirty="0"/>
              <a:t>Strategies for cooperating with site rotation</a:t>
            </a:r>
          </a:p>
          <a:p>
            <a:r>
              <a:rPr lang="en-US" dirty="0"/>
              <a:t>Handling food refusals/mealtime behaviors</a:t>
            </a:r>
          </a:p>
          <a:p>
            <a:r>
              <a:rPr lang="en-US" dirty="0"/>
              <a:t>The importance of routines and structure</a:t>
            </a:r>
          </a:p>
          <a:p>
            <a:r>
              <a:rPr lang="en-US" dirty="0"/>
              <a:t>Understanding if the student’s behavior is due to blood glucose (blood sugar) or just toddler/preschooler behavior</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Preschoolers and Toddlers</a:t>
            </a:r>
          </a:p>
        </p:txBody>
      </p:sp>
      <p:pic>
        <p:nvPicPr>
          <p:cNvPr id="4" name="Picture 3">
            <a:extLst>
              <a:ext uri="{FF2B5EF4-FFF2-40B4-BE49-F238E27FC236}">
                <a16:creationId xmlns:a16="http://schemas.microsoft.com/office/drawing/2014/main" id="{20BE2265-0873-2176-EDA2-350F8F162EC8}"/>
              </a:ext>
            </a:extLst>
          </p:cNvPr>
          <p:cNvPicPr>
            <a:picLocks noChangeAspect="1"/>
          </p:cNvPicPr>
          <p:nvPr/>
        </p:nvPicPr>
        <p:blipFill>
          <a:blip r:embed="rId3"/>
          <a:stretch>
            <a:fillRect/>
          </a:stretch>
        </p:blipFill>
        <p:spPr>
          <a:xfrm>
            <a:off x="764038" y="2250949"/>
            <a:ext cx="977900" cy="977900"/>
          </a:xfrm>
          <a:prstGeom prst="rect">
            <a:avLst/>
          </a:prstGeom>
        </p:spPr>
      </p:pic>
    </p:spTree>
    <p:extLst>
      <p:ext uri="{BB962C8B-B14F-4D97-AF65-F5344CB8AC3E}">
        <p14:creationId xmlns:p14="http://schemas.microsoft.com/office/powerpoint/2010/main" val="260650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8769984" cy="3011530"/>
          </a:xfrm>
        </p:spPr>
        <p:txBody>
          <a:bodyPr/>
          <a:lstStyle/>
          <a:p>
            <a:r>
              <a:rPr lang="en-US" dirty="0"/>
              <a:t>Telling others about diabetes</a:t>
            </a:r>
          </a:p>
          <a:p>
            <a:r>
              <a:rPr lang="en-US" dirty="0"/>
              <a:t>Feeling different</a:t>
            </a:r>
          </a:p>
          <a:p>
            <a:r>
              <a:rPr lang="en-US" dirty="0"/>
              <a:t>Diabetes is unfair</a:t>
            </a:r>
          </a:p>
          <a:p>
            <a:r>
              <a:rPr lang="en-US" dirty="0"/>
              <a:t>Handling questions from others</a:t>
            </a:r>
          </a:p>
          <a:p>
            <a:r>
              <a:rPr lang="en-US" dirty="0"/>
              <a:t>“Food police”</a:t>
            </a:r>
          </a:p>
          <a:p>
            <a:r>
              <a:rPr lang="en-US" dirty="0"/>
              <a:t>Readiness for self-management</a:t>
            </a:r>
          </a:p>
          <a:p>
            <a:r>
              <a:rPr lang="en-US" dirty="0"/>
              <a:t>Building confidence and problem-solving skills</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Elementary School</a:t>
            </a:r>
          </a:p>
        </p:txBody>
      </p:sp>
      <p:pic>
        <p:nvPicPr>
          <p:cNvPr id="4" name="Picture 3">
            <a:extLst>
              <a:ext uri="{FF2B5EF4-FFF2-40B4-BE49-F238E27FC236}">
                <a16:creationId xmlns:a16="http://schemas.microsoft.com/office/drawing/2014/main" id="{20BE2265-0873-2176-EDA2-350F8F162EC8}"/>
              </a:ext>
            </a:extLst>
          </p:cNvPr>
          <p:cNvPicPr>
            <a:picLocks noChangeAspect="1"/>
          </p:cNvPicPr>
          <p:nvPr/>
        </p:nvPicPr>
        <p:blipFill>
          <a:blip r:embed="rId3"/>
          <a:stretch>
            <a:fillRect/>
          </a:stretch>
        </p:blipFill>
        <p:spPr>
          <a:xfrm>
            <a:off x="764038" y="2250949"/>
            <a:ext cx="977900" cy="977900"/>
          </a:xfrm>
          <a:prstGeom prst="rect">
            <a:avLst/>
          </a:prstGeom>
        </p:spPr>
      </p:pic>
    </p:spTree>
    <p:extLst>
      <p:ext uri="{BB962C8B-B14F-4D97-AF65-F5344CB8AC3E}">
        <p14:creationId xmlns:p14="http://schemas.microsoft.com/office/powerpoint/2010/main" val="63578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3996265" cy="2896562"/>
          </a:xfrm>
        </p:spPr>
        <p:txBody>
          <a:bodyPr/>
          <a:lstStyle/>
          <a:p>
            <a:r>
              <a:rPr lang="en-US" dirty="0"/>
              <a:t>Telling others about diabetes</a:t>
            </a:r>
          </a:p>
          <a:p>
            <a:r>
              <a:rPr lang="en-US" dirty="0"/>
              <a:t>Support from others</a:t>
            </a:r>
          </a:p>
          <a:p>
            <a:pPr lvl="1">
              <a:buFont typeface="Wingdings" pitchFamily="2" charset="2"/>
              <a:buChar char="§"/>
            </a:pPr>
            <a:r>
              <a:rPr lang="en-US" sz="1600" dirty="0">
                <a:latin typeface="Arial" panose="020B0604020202020204" pitchFamily="34" charset="0"/>
                <a:cs typeface="Arial" panose="020B0604020202020204" pitchFamily="34" charset="0"/>
              </a:rPr>
              <a:t>Friends, peers, online community</a:t>
            </a:r>
          </a:p>
          <a:p>
            <a:r>
              <a:rPr lang="en-US" dirty="0"/>
              <a:t>Feeling different</a:t>
            </a:r>
          </a:p>
          <a:p>
            <a:r>
              <a:rPr lang="en-US" dirty="0"/>
              <a:t>Diabetes is unfair</a:t>
            </a:r>
          </a:p>
          <a:p>
            <a:r>
              <a:rPr lang="en-US" dirty="0"/>
              <a:t>Handling questions from others</a:t>
            </a:r>
          </a:p>
          <a:p>
            <a:r>
              <a:rPr lang="en-US" dirty="0"/>
              <a:t>“Food police”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Middle School</a:t>
            </a:r>
          </a:p>
        </p:txBody>
      </p:sp>
      <p:pic>
        <p:nvPicPr>
          <p:cNvPr id="4" name="Picture 3">
            <a:extLst>
              <a:ext uri="{FF2B5EF4-FFF2-40B4-BE49-F238E27FC236}">
                <a16:creationId xmlns:a16="http://schemas.microsoft.com/office/drawing/2014/main" id="{20BE2265-0873-2176-EDA2-350F8F162EC8}"/>
              </a:ext>
            </a:extLst>
          </p:cNvPr>
          <p:cNvPicPr>
            <a:picLocks noChangeAspect="1"/>
          </p:cNvPicPr>
          <p:nvPr/>
        </p:nvPicPr>
        <p:blipFill>
          <a:blip r:embed="rId3"/>
          <a:stretch>
            <a:fillRect/>
          </a:stretch>
        </p:blipFill>
        <p:spPr>
          <a:xfrm>
            <a:off x="764038" y="2250949"/>
            <a:ext cx="977900" cy="977900"/>
          </a:xfrm>
          <a:prstGeom prst="rect">
            <a:avLst/>
          </a:prstGeom>
        </p:spPr>
      </p:pic>
      <p:sp>
        <p:nvSpPr>
          <p:cNvPr id="5" name="Text Placeholder 1">
            <a:extLst>
              <a:ext uri="{FF2B5EF4-FFF2-40B4-BE49-F238E27FC236}">
                <a16:creationId xmlns:a16="http://schemas.microsoft.com/office/drawing/2014/main" id="{54982A6F-CA1B-E5C6-0C37-23F975961FEA}"/>
              </a:ext>
            </a:extLst>
          </p:cNvPr>
          <p:cNvSpPr txBox="1">
            <a:spLocks/>
          </p:cNvSpPr>
          <p:nvPr/>
        </p:nvSpPr>
        <p:spPr>
          <a:xfrm>
            <a:off x="6436603" y="2179829"/>
            <a:ext cx="3996265" cy="1936749"/>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Puberty</a:t>
            </a:r>
          </a:p>
          <a:p>
            <a:r>
              <a:rPr lang="en-US" dirty="0"/>
              <a:t>Readiness for self- management</a:t>
            </a:r>
          </a:p>
          <a:p>
            <a:r>
              <a:rPr lang="en-US" dirty="0"/>
              <a:t>Building confidence and problem-solving skills</a:t>
            </a:r>
          </a:p>
          <a:p>
            <a:r>
              <a:rPr lang="en-US" dirty="0"/>
              <a:t>Planning for tests </a:t>
            </a:r>
          </a:p>
        </p:txBody>
      </p:sp>
    </p:spTree>
    <p:extLst>
      <p:ext uri="{BB962C8B-B14F-4D97-AF65-F5344CB8AC3E}">
        <p14:creationId xmlns:p14="http://schemas.microsoft.com/office/powerpoint/2010/main" val="297767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179829"/>
            <a:ext cx="3996265" cy="2896562"/>
          </a:xfrm>
        </p:spPr>
        <p:txBody>
          <a:bodyPr/>
          <a:lstStyle/>
          <a:p>
            <a:r>
              <a:rPr lang="en-US" dirty="0"/>
              <a:t>Telling others about diabetes</a:t>
            </a:r>
          </a:p>
          <a:p>
            <a:r>
              <a:rPr lang="en-US" dirty="0"/>
              <a:t>Support from others</a:t>
            </a:r>
          </a:p>
          <a:p>
            <a:pPr lvl="1">
              <a:buFont typeface="Wingdings" pitchFamily="2" charset="2"/>
              <a:buChar char="§"/>
            </a:pPr>
            <a:r>
              <a:rPr lang="en-US" sz="1600" dirty="0">
                <a:latin typeface="Arial" panose="020B0604020202020204" pitchFamily="34" charset="0"/>
                <a:cs typeface="Arial" panose="020B0604020202020204" pitchFamily="34" charset="0"/>
              </a:rPr>
              <a:t>Friends, peers, online community</a:t>
            </a:r>
          </a:p>
          <a:p>
            <a:r>
              <a:rPr lang="en-US" dirty="0"/>
              <a:t>Feeling different</a:t>
            </a:r>
          </a:p>
          <a:p>
            <a:r>
              <a:rPr lang="en-US" dirty="0"/>
              <a:t>Diabetes is unfair</a:t>
            </a:r>
          </a:p>
          <a:p>
            <a:r>
              <a:rPr lang="en-US" dirty="0"/>
              <a:t>Handling questions from others</a:t>
            </a:r>
          </a:p>
          <a:p>
            <a:r>
              <a:rPr lang="en-US" dirty="0"/>
              <a:t>“Food police”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High School</a:t>
            </a:r>
          </a:p>
        </p:txBody>
      </p:sp>
      <p:pic>
        <p:nvPicPr>
          <p:cNvPr id="4" name="Picture 3">
            <a:extLst>
              <a:ext uri="{FF2B5EF4-FFF2-40B4-BE49-F238E27FC236}">
                <a16:creationId xmlns:a16="http://schemas.microsoft.com/office/drawing/2014/main" id="{20BE2265-0873-2176-EDA2-350F8F162EC8}"/>
              </a:ext>
            </a:extLst>
          </p:cNvPr>
          <p:cNvPicPr>
            <a:picLocks noChangeAspect="1"/>
          </p:cNvPicPr>
          <p:nvPr/>
        </p:nvPicPr>
        <p:blipFill>
          <a:blip r:embed="rId3"/>
          <a:stretch>
            <a:fillRect/>
          </a:stretch>
        </p:blipFill>
        <p:spPr>
          <a:xfrm>
            <a:off x="764038" y="2250949"/>
            <a:ext cx="977900" cy="977900"/>
          </a:xfrm>
          <a:prstGeom prst="rect">
            <a:avLst/>
          </a:prstGeom>
        </p:spPr>
      </p:pic>
      <p:sp>
        <p:nvSpPr>
          <p:cNvPr id="5" name="Text Placeholder 1">
            <a:extLst>
              <a:ext uri="{FF2B5EF4-FFF2-40B4-BE49-F238E27FC236}">
                <a16:creationId xmlns:a16="http://schemas.microsoft.com/office/drawing/2014/main" id="{54982A6F-CA1B-E5C6-0C37-23F975961FEA}"/>
              </a:ext>
            </a:extLst>
          </p:cNvPr>
          <p:cNvSpPr txBox="1">
            <a:spLocks/>
          </p:cNvSpPr>
          <p:nvPr/>
        </p:nvSpPr>
        <p:spPr>
          <a:xfrm>
            <a:off x="6436603" y="2179829"/>
            <a:ext cx="3996265" cy="3132139"/>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Puberty</a:t>
            </a:r>
          </a:p>
          <a:p>
            <a:r>
              <a:rPr lang="en-US" dirty="0"/>
              <a:t>Readiness for self- management</a:t>
            </a:r>
          </a:p>
          <a:p>
            <a:r>
              <a:rPr lang="en-US" dirty="0"/>
              <a:t>Building confidence and problem-solving skills</a:t>
            </a:r>
          </a:p>
          <a:p>
            <a:r>
              <a:rPr lang="en-US" dirty="0"/>
              <a:t>Planning for tests</a:t>
            </a:r>
          </a:p>
          <a:p>
            <a:r>
              <a:rPr lang="en-US" dirty="0"/>
              <a:t>Risk taking behaviors</a:t>
            </a:r>
          </a:p>
          <a:p>
            <a:r>
              <a:rPr lang="en-US" dirty="0"/>
              <a:t>Preparing for life beyond high school</a:t>
            </a:r>
          </a:p>
        </p:txBody>
      </p:sp>
    </p:spTree>
    <p:extLst>
      <p:ext uri="{BB962C8B-B14F-4D97-AF65-F5344CB8AC3E}">
        <p14:creationId xmlns:p14="http://schemas.microsoft.com/office/powerpoint/2010/main" val="3974206405"/>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1355</TotalTime>
  <Words>2389</Words>
  <Application>Microsoft Office PowerPoint</Application>
  <PresentationFormat>Widescreen</PresentationFormat>
  <Paragraphs>189</Paragraphs>
  <Slides>15</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Arial Black</vt:lpstr>
      <vt:lpstr>Calibri</vt:lpstr>
      <vt:lpstr>Monotype Sorts</vt:lpstr>
      <vt:lpstr>Verdana</vt:lpstr>
      <vt:lpstr>Wingdings</vt:lpstr>
      <vt:lpstr>4_Custom Design</vt:lpstr>
      <vt:lpstr>Custom Design</vt:lpstr>
      <vt:lpstr>2_Custom Design</vt:lpstr>
      <vt:lpstr>5_Custom Design</vt:lpstr>
      <vt:lpstr>6_Custom Design</vt:lpstr>
      <vt:lpstr>PSYCHOSOCIAL ASPECTS</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13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18</cp:revision>
  <dcterms:created xsi:type="dcterms:W3CDTF">2022-11-30T20:13:39Z</dcterms:created>
  <dcterms:modified xsi:type="dcterms:W3CDTF">2023-01-25T18:02:36Z</dcterms:modified>
</cp:coreProperties>
</file>