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6"/>
  </p:notesMasterIdLst>
  <p:sldIdLst>
    <p:sldId id="264" r:id="rId6"/>
    <p:sldId id="258" r:id="rId7"/>
    <p:sldId id="325" r:id="rId8"/>
    <p:sldId id="346" r:id="rId9"/>
    <p:sldId id="335" r:id="rId10"/>
    <p:sldId id="339" r:id="rId11"/>
    <p:sldId id="333" r:id="rId12"/>
    <p:sldId id="343" r:id="rId13"/>
    <p:sldId id="337" r:id="rId14"/>
    <p:sldId id="342" r:id="rId15"/>
    <p:sldId id="338" r:id="rId16"/>
    <p:sldId id="350" r:id="rId17"/>
    <p:sldId id="347" r:id="rId18"/>
    <p:sldId id="351" r:id="rId19"/>
    <p:sldId id="352" r:id="rId20"/>
    <p:sldId id="344" r:id="rId21"/>
    <p:sldId id="269" r:id="rId22"/>
    <p:sldId id="270" r:id="rId23"/>
    <p:sldId id="271"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57"/>
    <p:restoredTop sz="96797"/>
  </p:normalViewPr>
  <p:slideViewPr>
    <p:cSldViewPr snapToGrid="0">
      <p:cViewPr varScale="1">
        <p:scale>
          <a:sx n="67" d="100"/>
          <a:sy n="67" d="100"/>
        </p:scale>
        <p:origin x="920" y="44"/>
      </p:cViewPr>
      <p:guideLst/>
    </p:cSldViewPr>
  </p:slideViewPr>
  <p:notesTextViewPr>
    <p:cViewPr>
      <p:scale>
        <a:sx n="1" d="1"/>
        <a:sy n="1" d="1"/>
      </p:scale>
      <p:origin x="0" y="0"/>
    </p:cViewPr>
  </p:notesTextViewPr>
  <p:sorterViewPr>
    <p:cViewPr>
      <p:scale>
        <a:sx n="1" d="1"/>
        <a:sy n="1" d="1"/>
      </p:scale>
      <p:origin x="0" y="-5532"/>
    </p:cViewPr>
  </p:sorterViewPr>
  <p:notesViewPr>
    <p:cSldViewPr snapToGrid="0">
      <p:cViewPr varScale="1">
        <p:scale>
          <a:sx n="119" d="100"/>
          <a:sy n="119" d="100"/>
        </p:scale>
        <p:origin x="45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47B01-548D-4662-96D3-63DDFE2E74E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F9AC52A-7CB2-4D45-8BA8-C2F25927F9FA}">
      <dgm:prSet phldrT="[Text]" custT="1"/>
      <dgm:spPr/>
      <dgm:t>
        <a:bodyPr/>
        <a:lstStyle/>
        <a:p>
          <a:pPr>
            <a:lnSpc>
              <a:spcPct val="110000"/>
            </a:lnSpc>
          </a:pPr>
          <a:r>
            <a:rPr lang="en-US" sz="1600" dirty="0">
              <a:latin typeface="Arial" panose="020B0604020202020204" pitchFamily="34" charset="0"/>
              <a:ea typeface="Tahoma" panose="020B0604030504040204" pitchFamily="34" charset="0"/>
              <a:cs typeface="Arial" panose="020B0604020202020204" pitchFamily="34" charset="0"/>
            </a:rPr>
            <a:t>Check glucose and be prepared to check as needed if any symptoms during participation. Follow the student’s DMMP.</a:t>
          </a:r>
        </a:p>
      </dgm:t>
    </dgm:pt>
    <dgm:pt modelId="{EDB0F0FE-8408-47FE-98EF-9C5CBEF8CC0C}" type="parTrans" cxnId="{A35B8EE8-EFC5-44E6-93E3-721657F37329}">
      <dgm:prSet/>
      <dgm:spPr/>
      <dgm:t>
        <a:bodyPr/>
        <a:lstStyle/>
        <a:p>
          <a:endParaRPr lang="en-US"/>
        </a:p>
      </dgm:t>
    </dgm:pt>
    <dgm:pt modelId="{B4633906-9F2E-46D8-82E8-963794AF0C3D}" type="sibTrans" cxnId="{A35B8EE8-EFC5-44E6-93E3-721657F37329}">
      <dgm:prSet/>
      <dgm:spPr/>
      <dgm:t>
        <a:bodyPr/>
        <a:lstStyle/>
        <a:p>
          <a:endParaRPr lang="en-US"/>
        </a:p>
      </dgm:t>
    </dgm:pt>
    <dgm:pt modelId="{03B9BF24-D363-437B-A37C-0EC8B7F741DD}">
      <dgm:prSet phldrT="[Text]" custT="1"/>
      <dgm:spPr/>
      <dgm:t>
        <a:bodyPr/>
        <a:lstStyle/>
        <a:p>
          <a:pPr>
            <a:lnSpc>
              <a:spcPct val="110000"/>
            </a:lnSpc>
          </a:pPr>
          <a:r>
            <a:rPr lang="en-US" sz="1600" dirty="0">
              <a:latin typeface="Arial" panose="020B0604020202020204" pitchFamily="34" charset="0"/>
              <a:ea typeface="Tahoma" panose="020B0604030504040204" pitchFamily="34" charset="0"/>
              <a:cs typeface="Arial" panose="020B0604020202020204" pitchFamily="34" charset="0"/>
            </a:rPr>
            <a:t>If under 100 (or other value determined by the health care provider), give a 15g carbohydrate snack without insulin coverage.</a:t>
          </a:r>
        </a:p>
      </dgm:t>
    </dgm:pt>
    <dgm:pt modelId="{1A6BC128-713B-4AF9-9432-C822F212571C}" type="parTrans" cxnId="{B3257E84-C1FD-4AE4-A5DA-891B068ECAE6}">
      <dgm:prSet/>
      <dgm:spPr/>
      <dgm:t>
        <a:bodyPr/>
        <a:lstStyle/>
        <a:p>
          <a:endParaRPr lang="en-US"/>
        </a:p>
      </dgm:t>
    </dgm:pt>
    <dgm:pt modelId="{929775C2-36AF-4E64-9FD6-97D72A3D6AA1}" type="sibTrans" cxnId="{B3257E84-C1FD-4AE4-A5DA-891B068ECAE6}">
      <dgm:prSet/>
      <dgm:spPr/>
      <dgm:t>
        <a:bodyPr/>
        <a:lstStyle/>
        <a:p>
          <a:endParaRPr lang="en-US"/>
        </a:p>
      </dgm:t>
    </dgm:pt>
    <dgm:pt modelId="{9E43470A-FB1F-4BAA-9D7E-9589B6A1F230}">
      <dgm:prSet phldrT="[Text]" custT="1"/>
      <dgm:spPr/>
      <dgm:t>
        <a:bodyPr/>
        <a:lstStyle/>
        <a:p>
          <a:pPr>
            <a:lnSpc>
              <a:spcPct val="110000"/>
            </a:lnSpc>
          </a:pPr>
          <a:r>
            <a:rPr lang="en-US" sz="1600" dirty="0">
              <a:latin typeface="Arial" panose="020B0604020202020204" pitchFamily="34" charset="0"/>
              <a:ea typeface="Tahoma" panose="020B0604030504040204" pitchFamily="34" charset="0"/>
              <a:cs typeface="Arial" panose="020B0604020202020204" pitchFamily="34" charset="0"/>
            </a:rPr>
            <a:t>If activity will exceed two hours, the child should check glucose halfway through and at anytime signs or symptoms of hypoglycemia occur.</a:t>
          </a:r>
        </a:p>
      </dgm:t>
    </dgm:pt>
    <dgm:pt modelId="{73CE9685-49AE-4E0B-896A-2D7D52E71EE5}" type="parTrans" cxnId="{49EF96E7-C9C5-45DA-BAEE-C7AA569E7C44}">
      <dgm:prSet/>
      <dgm:spPr/>
      <dgm:t>
        <a:bodyPr/>
        <a:lstStyle/>
        <a:p>
          <a:endParaRPr lang="en-US"/>
        </a:p>
      </dgm:t>
    </dgm:pt>
    <dgm:pt modelId="{5E4E3CB1-B7CE-45E7-93ED-9DDAF9128041}" type="sibTrans" cxnId="{49EF96E7-C9C5-45DA-BAEE-C7AA569E7C44}">
      <dgm:prSet/>
      <dgm:spPr/>
      <dgm:t>
        <a:bodyPr/>
        <a:lstStyle/>
        <a:p>
          <a:endParaRPr lang="en-US"/>
        </a:p>
      </dgm:t>
    </dgm:pt>
    <dgm:pt modelId="{D3E12040-A778-944D-B45D-1EE74DB237D3}" type="pres">
      <dgm:prSet presAssocID="{B1047B01-548D-4662-96D3-63DDFE2E74EC}" presName="Name0" presStyleCnt="0">
        <dgm:presLayoutVars>
          <dgm:dir/>
          <dgm:resizeHandles val="exact"/>
        </dgm:presLayoutVars>
      </dgm:prSet>
      <dgm:spPr/>
    </dgm:pt>
    <dgm:pt modelId="{C8441453-CEDB-3147-A627-74396569257C}" type="pres">
      <dgm:prSet presAssocID="{7F9AC52A-7CB2-4D45-8BA8-C2F25927F9FA}" presName="node" presStyleLbl="node1" presStyleIdx="0" presStyleCnt="3" custScaleY="132555">
        <dgm:presLayoutVars>
          <dgm:bulletEnabled val="1"/>
        </dgm:presLayoutVars>
      </dgm:prSet>
      <dgm:spPr>
        <a:prstGeom prst="rect">
          <a:avLst/>
        </a:prstGeom>
      </dgm:spPr>
    </dgm:pt>
    <dgm:pt modelId="{98B70ECF-7C35-4541-9983-DF1910527849}" type="pres">
      <dgm:prSet presAssocID="{B4633906-9F2E-46D8-82E8-963794AF0C3D}" presName="sibTrans" presStyleLbl="sibTrans2D1" presStyleIdx="0" presStyleCnt="2"/>
      <dgm:spPr>
        <a:prstGeom prst="chevron">
          <a:avLst/>
        </a:prstGeom>
      </dgm:spPr>
    </dgm:pt>
    <dgm:pt modelId="{B40F3B0F-AFA0-C544-A6E2-570BFBFCDF94}" type="pres">
      <dgm:prSet presAssocID="{B4633906-9F2E-46D8-82E8-963794AF0C3D}" presName="connectorText" presStyleLbl="sibTrans2D1" presStyleIdx="0" presStyleCnt="2"/>
      <dgm:spPr/>
    </dgm:pt>
    <dgm:pt modelId="{86342A63-2E59-F242-BD93-8F9E3FD74A3E}" type="pres">
      <dgm:prSet presAssocID="{03B9BF24-D363-437B-A37C-0EC8B7F741DD}" presName="node" presStyleLbl="node1" presStyleIdx="1" presStyleCnt="3" custScaleY="132555">
        <dgm:presLayoutVars>
          <dgm:bulletEnabled val="1"/>
        </dgm:presLayoutVars>
      </dgm:prSet>
      <dgm:spPr>
        <a:prstGeom prst="rect">
          <a:avLst/>
        </a:prstGeom>
      </dgm:spPr>
    </dgm:pt>
    <dgm:pt modelId="{1B4880B5-8AF4-1842-81F4-7FF9A0F96114}" type="pres">
      <dgm:prSet presAssocID="{929775C2-36AF-4E64-9FD6-97D72A3D6AA1}" presName="sibTrans" presStyleLbl="sibTrans2D1" presStyleIdx="1" presStyleCnt="2"/>
      <dgm:spPr>
        <a:prstGeom prst="chevron">
          <a:avLst/>
        </a:prstGeom>
      </dgm:spPr>
    </dgm:pt>
    <dgm:pt modelId="{B5BCAC4F-7786-0A46-B905-1BB1F5C781CE}" type="pres">
      <dgm:prSet presAssocID="{929775C2-36AF-4E64-9FD6-97D72A3D6AA1}" presName="connectorText" presStyleLbl="sibTrans2D1" presStyleIdx="1" presStyleCnt="2"/>
      <dgm:spPr/>
    </dgm:pt>
    <dgm:pt modelId="{83B30177-5E4E-4840-AD4D-06D0D566FE39}" type="pres">
      <dgm:prSet presAssocID="{9E43470A-FB1F-4BAA-9D7E-9589B6A1F230}" presName="node" presStyleLbl="node1" presStyleIdx="2" presStyleCnt="3" custScaleY="132555">
        <dgm:presLayoutVars>
          <dgm:bulletEnabled val="1"/>
        </dgm:presLayoutVars>
      </dgm:prSet>
      <dgm:spPr>
        <a:prstGeom prst="rect">
          <a:avLst/>
        </a:prstGeom>
      </dgm:spPr>
    </dgm:pt>
  </dgm:ptLst>
  <dgm:cxnLst>
    <dgm:cxn modelId="{5E3C927C-346E-F542-9D36-B4D58197BD34}" type="presOf" srcId="{9E43470A-FB1F-4BAA-9D7E-9589B6A1F230}" destId="{83B30177-5E4E-4840-AD4D-06D0D566FE39}" srcOrd="0" destOrd="0" presId="urn:microsoft.com/office/officeart/2005/8/layout/process1"/>
    <dgm:cxn modelId="{7C4CCB7D-F0CF-A142-B67E-95E6E4259D4B}" type="presOf" srcId="{929775C2-36AF-4E64-9FD6-97D72A3D6AA1}" destId="{1B4880B5-8AF4-1842-81F4-7FF9A0F96114}" srcOrd="0" destOrd="0" presId="urn:microsoft.com/office/officeart/2005/8/layout/process1"/>
    <dgm:cxn modelId="{B3257E84-C1FD-4AE4-A5DA-891B068ECAE6}" srcId="{B1047B01-548D-4662-96D3-63DDFE2E74EC}" destId="{03B9BF24-D363-437B-A37C-0EC8B7F741DD}" srcOrd="1" destOrd="0" parTransId="{1A6BC128-713B-4AF9-9432-C822F212571C}" sibTransId="{929775C2-36AF-4E64-9FD6-97D72A3D6AA1}"/>
    <dgm:cxn modelId="{FAE01493-632B-7E49-A631-4320D7FC3D78}" type="presOf" srcId="{03B9BF24-D363-437B-A37C-0EC8B7F741DD}" destId="{86342A63-2E59-F242-BD93-8F9E3FD74A3E}" srcOrd="0" destOrd="0" presId="urn:microsoft.com/office/officeart/2005/8/layout/process1"/>
    <dgm:cxn modelId="{78FDCAAA-CCAC-844A-B997-3A1BD025554D}" type="presOf" srcId="{929775C2-36AF-4E64-9FD6-97D72A3D6AA1}" destId="{B5BCAC4F-7786-0A46-B905-1BB1F5C781CE}" srcOrd="1" destOrd="0" presId="urn:microsoft.com/office/officeart/2005/8/layout/process1"/>
    <dgm:cxn modelId="{96A5B0D7-E2A9-2347-8CD8-687F3B112E43}" type="presOf" srcId="{B4633906-9F2E-46D8-82E8-963794AF0C3D}" destId="{98B70ECF-7C35-4541-9983-DF1910527849}" srcOrd="0" destOrd="0" presId="urn:microsoft.com/office/officeart/2005/8/layout/process1"/>
    <dgm:cxn modelId="{49EF96E7-C9C5-45DA-BAEE-C7AA569E7C44}" srcId="{B1047B01-548D-4662-96D3-63DDFE2E74EC}" destId="{9E43470A-FB1F-4BAA-9D7E-9589B6A1F230}" srcOrd="2" destOrd="0" parTransId="{73CE9685-49AE-4E0B-896A-2D7D52E71EE5}" sibTransId="{5E4E3CB1-B7CE-45E7-93ED-9DDAF9128041}"/>
    <dgm:cxn modelId="{A35B8EE8-EFC5-44E6-93E3-721657F37329}" srcId="{B1047B01-548D-4662-96D3-63DDFE2E74EC}" destId="{7F9AC52A-7CB2-4D45-8BA8-C2F25927F9FA}" srcOrd="0" destOrd="0" parTransId="{EDB0F0FE-8408-47FE-98EF-9C5CBEF8CC0C}" sibTransId="{B4633906-9F2E-46D8-82E8-963794AF0C3D}"/>
    <dgm:cxn modelId="{BB53B4E8-1B24-CE45-87EB-E871986A4FA7}" type="presOf" srcId="{7F9AC52A-7CB2-4D45-8BA8-C2F25927F9FA}" destId="{C8441453-CEDB-3147-A627-74396569257C}" srcOrd="0" destOrd="0" presId="urn:microsoft.com/office/officeart/2005/8/layout/process1"/>
    <dgm:cxn modelId="{A24D24EC-740B-C741-BAF1-369CA4A6C731}" type="presOf" srcId="{B4633906-9F2E-46D8-82E8-963794AF0C3D}" destId="{B40F3B0F-AFA0-C544-A6E2-570BFBFCDF94}" srcOrd="1" destOrd="0" presId="urn:microsoft.com/office/officeart/2005/8/layout/process1"/>
    <dgm:cxn modelId="{7CD15FF9-BC83-2D46-95B7-8538E46CC6BF}" type="presOf" srcId="{B1047B01-548D-4662-96D3-63DDFE2E74EC}" destId="{D3E12040-A778-944D-B45D-1EE74DB237D3}" srcOrd="0" destOrd="0" presId="urn:microsoft.com/office/officeart/2005/8/layout/process1"/>
    <dgm:cxn modelId="{47D4D8E0-901A-4E49-8598-91F3AFD3F19C}" type="presParOf" srcId="{D3E12040-A778-944D-B45D-1EE74DB237D3}" destId="{C8441453-CEDB-3147-A627-74396569257C}" srcOrd="0" destOrd="0" presId="urn:microsoft.com/office/officeart/2005/8/layout/process1"/>
    <dgm:cxn modelId="{87CFBC00-032A-7447-9A87-51115678EF7C}" type="presParOf" srcId="{D3E12040-A778-944D-B45D-1EE74DB237D3}" destId="{98B70ECF-7C35-4541-9983-DF1910527849}" srcOrd="1" destOrd="0" presId="urn:microsoft.com/office/officeart/2005/8/layout/process1"/>
    <dgm:cxn modelId="{229EE5DE-C27D-7E4C-BF37-3CBB702BD935}" type="presParOf" srcId="{98B70ECF-7C35-4541-9983-DF1910527849}" destId="{B40F3B0F-AFA0-C544-A6E2-570BFBFCDF94}" srcOrd="0" destOrd="0" presId="urn:microsoft.com/office/officeart/2005/8/layout/process1"/>
    <dgm:cxn modelId="{B88FD29D-4D95-5646-9586-8C501FBE3C27}" type="presParOf" srcId="{D3E12040-A778-944D-B45D-1EE74DB237D3}" destId="{86342A63-2E59-F242-BD93-8F9E3FD74A3E}" srcOrd="2" destOrd="0" presId="urn:microsoft.com/office/officeart/2005/8/layout/process1"/>
    <dgm:cxn modelId="{229788E4-9354-AA40-930D-7A5A3E6EBB55}" type="presParOf" srcId="{D3E12040-A778-944D-B45D-1EE74DB237D3}" destId="{1B4880B5-8AF4-1842-81F4-7FF9A0F96114}" srcOrd="3" destOrd="0" presId="urn:microsoft.com/office/officeart/2005/8/layout/process1"/>
    <dgm:cxn modelId="{0B6CF58E-D12F-3E4D-B332-7FA944E2909E}" type="presParOf" srcId="{1B4880B5-8AF4-1842-81F4-7FF9A0F96114}" destId="{B5BCAC4F-7786-0A46-B905-1BB1F5C781CE}" srcOrd="0" destOrd="0" presId="urn:microsoft.com/office/officeart/2005/8/layout/process1"/>
    <dgm:cxn modelId="{0996F630-F5D9-E142-9422-8353E56B8115}" type="presParOf" srcId="{D3E12040-A778-944D-B45D-1EE74DB237D3}" destId="{83B30177-5E4E-4840-AD4D-06D0D566FE3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81C8AD-2BD6-4622-9333-DBD60A322A87}" type="doc">
      <dgm:prSet loTypeId="urn:microsoft.com/office/officeart/2005/8/layout/hierarchy4" loCatId="process" qsTypeId="urn:microsoft.com/office/officeart/2005/8/quickstyle/simple2" qsCatId="simple" csTypeId="urn:microsoft.com/office/officeart/2005/8/colors/accent1_2" csCatId="accent1" phldr="1"/>
      <dgm:spPr/>
      <dgm:t>
        <a:bodyPr/>
        <a:lstStyle/>
        <a:p>
          <a:endParaRPr lang="en-US"/>
        </a:p>
      </dgm:t>
    </dgm:pt>
    <dgm:pt modelId="{3EC86A77-94B4-4156-B66F-C31291D032BF}">
      <dgm:prSet custT="1"/>
      <dgm:spPr/>
      <dgm:t>
        <a:bodyPr lIns="274320" rIns="274320"/>
        <a:lstStyle/>
        <a:p>
          <a:pPr algn="l" rtl="0"/>
          <a:r>
            <a:rPr lang="en-US" sz="1800" dirty="0">
              <a:latin typeface="Arial" panose="020B0604020202020204" pitchFamily="34" charset="0"/>
              <a:cs typeface="Arial" panose="020B0604020202020204" pitchFamily="34" charset="0"/>
            </a:rPr>
            <a:t>Severe low blood glucose</a:t>
          </a:r>
          <a:endParaRPr lang="en-US" sz="1800" b="0" i="0" dirty="0">
            <a:latin typeface="Arial" panose="020B0604020202020204" pitchFamily="34" charset="0"/>
            <a:cs typeface="Arial" panose="020B0604020202020204" pitchFamily="34" charset="0"/>
          </a:endParaRPr>
        </a:p>
      </dgm:t>
    </dgm:pt>
    <dgm:pt modelId="{015B876D-FB5E-482E-B120-43106BFA87C0}" type="parTrans" cxnId="{056BE4BE-D362-4288-82F3-8F085E38F926}">
      <dgm:prSet/>
      <dgm:spPr/>
      <dgm:t>
        <a:bodyPr/>
        <a:lstStyle/>
        <a:p>
          <a:endParaRPr lang="en-US" sz="1800" b="0" i="0">
            <a:latin typeface="Arial" panose="020B0604020202020204" pitchFamily="34" charset="0"/>
            <a:cs typeface="Arial" panose="020B0604020202020204" pitchFamily="34" charset="0"/>
          </a:endParaRPr>
        </a:p>
      </dgm:t>
    </dgm:pt>
    <dgm:pt modelId="{5CA7118A-6EA9-4FB9-9971-DA127E6BDBA8}" type="sibTrans" cxnId="{056BE4BE-D362-4288-82F3-8F085E38F926}">
      <dgm:prSet/>
      <dgm:spPr/>
      <dgm:t>
        <a:bodyPr/>
        <a:lstStyle/>
        <a:p>
          <a:endParaRPr lang="en-US" sz="1800" b="0" i="0">
            <a:latin typeface="Arial" panose="020B0604020202020204" pitchFamily="34" charset="0"/>
            <a:cs typeface="Arial" panose="020B0604020202020204" pitchFamily="34" charset="0"/>
          </a:endParaRPr>
        </a:p>
      </dgm:t>
    </dgm:pt>
    <dgm:pt modelId="{E85D377C-E96D-BD4D-9A4E-39584813A62E}">
      <dgm:prSet custT="1"/>
      <dgm:spPr/>
      <dgm:t>
        <a:bodyPr/>
        <a:lstStyle/>
        <a:p>
          <a:pPr rtl="0"/>
          <a:r>
            <a:rPr lang="en-US" sz="1800" dirty="0">
              <a:latin typeface="Arial" panose="020B0604020202020204" pitchFamily="34" charset="0"/>
              <a:cs typeface="Arial" panose="020B0604020202020204" pitchFamily="34" charset="0"/>
            </a:rPr>
            <a:t>Vomiting, positive ketones</a:t>
          </a:r>
        </a:p>
      </dgm:t>
    </dgm:pt>
    <dgm:pt modelId="{D47FA352-7744-6347-A407-EE8D0C360473}" type="parTrans" cxnId="{9CD0D5F7-8AB2-4442-BB05-7E37C74C3D9F}">
      <dgm:prSet/>
      <dgm:spPr/>
      <dgm:t>
        <a:bodyPr/>
        <a:lstStyle/>
        <a:p>
          <a:endParaRPr lang="en-US" sz="1800">
            <a:latin typeface="Arial" panose="020B0604020202020204" pitchFamily="34" charset="0"/>
            <a:cs typeface="Arial" panose="020B0604020202020204" pitchFamily="34" charset="0"/>
          </a:endParaRPr>
        </a:p>
      </dgm:t>
    </dgm:pt>
    <dgm:pt modelId="{F688B258-2767-EF43-A375-04381D2D9B59}" type="sibTrans" cxnId="{9CD0D5F7-8AB2-4442-BB05-7E37C74C3D9F}">
      <dgm:prSet/>
      <dgm:spPr/>
      <dgm:t>
        <a:bodyPr/>
        <a:lstStyle/>
        <a:p>
          <a:endParaRPr lang="en-US" sz="1800">
            <a:latin typeface="Arial" panose="020B0604020202020204" pitchFamily="34" charset="0"/>
            <a:cs typeface="Arial" panose="020B0604020202020204" pitchFamily="34" charset="0"/>
          </a:endParaRPr>
        </a:p>
      </dgm:t>
    </dgm:pt>
    <dgm:pt modelId="{F7592705-633A-7E44-9B7A-34AC422174AA}">
      <dgm:prSet custT="1"/>
      <dgm:spPr/>
      <dgm:t>
        <a:bodyPr/>
        <a:lstStyle/>
        <a:p>
          <a:pPr rtl="0"/>
          <a:r>
            <a:rPr lang="en-US" sz="1800" dirty="0">
              <a:latin typeface="Arial" panose="020B0604020202020204" pitchFamily="34" charset="0"/>
              <a:cs typeface="Arial" panose="020B0604020202020204" pitchFamily="34" charset="0"/>
            </a:rPr>
            <a:t>Refusing to eat</a:t>
          </a:r>
        </a:p>
      </dgm:t>
    </dgm:pt>
    <dgm:pt modelId="{ED3DB951-03EC-B94A-8AE1-7F4D29F502E5}" type="parTrans" cxnId="{49F7A385-F4E8-A345-B29D-1633B0D65969}">
      <dgm:prSet/>
      <dgm:spPr/>
      <dgm:t>
        <a:bodyPr/>
        <a:lstStyle/>
        <a:p>
          <a:endParaRPr lang="en-US" sz="1800">
            <a:latin typeface="Arial" panose="020B0604020202020204" pitchFamily="34" charset="0"/>
            <a:cs typeface="Arial" panose="020B0604020202020204" pitchFamily="34" charset="0"/>
          </a:endParaRPr>
        </a:p>
      </dgm:t>
    </dgm:pt>
    <dgm:pt modelId="{AEAABC6A-0E1C-8C49-9EF8-DD967C682B08}" type="sibTrans" cxnId="{49F7A385-F4E8-A345-B29D-1633B0D65969}">
      <dgm:prSet/>
      <dgm:spPr/>
      <dgm:t>
        <a:bodyPr/>
        <a:lstStyle/>
        <a:p>
          <a:endParaRPr lang="en-US" sz="1800">
            <a:latin typeface="Arial" panose="020B0604020202020204" pitchFamily="34" charset="0"/>
            <a:cs typeface="Arial" panose="020B0604020202020204" pitchFamily="34" charset="0"/>
          </a:endParaRPr>
        </a:p>
      </dgm:t>
    </dgm:pt>
    <dgm:pt modelId="{4800B7B5-3211-834F-AC97-631431E65626}">
      <dgm:prSet custT="1"/>
      <dgm:spPr/>
      <dgm:t>
        <a:bodyPr/>
        <a:lstStyle/>
        <a:p>
          <a:pPr rtl="0"/>
          <a:r>
            <a:rPr lang="en-US" sz="1800" dirty="0">
              <a:latin typeface="Arial" panose="020B0604020202020204" pitchFamily="34" charset="0"/>
              <a:cs typeface="Arial" panose="020B0604020202020204" pitchFamily="34" charset="0"/>
            </a:rPr>
            <a:t>Refusing to check blood glucose</a:t>
          </a:r>
        </a:p>
      </dgm:t>
    </dgm:pt>
    <dgm:pt modelId="{055AF9FA-8249-F24D-AADC-3713637970E6}" type="parTrans" cxnId="{34FD1B55-751F-6340-80B2-AEBED502B053}">
      <dgm:prSet/>
      <dgm:spPr/>
      <dgm:t>
        <a:bodyPr/>
        <a:lstStyle/>
        <a:p>
          <a:endParaRPr lang="en-US" sz="1800">
            <a:latin typeface="Arial" panose="020B0604020202020204" pitchFamily="34" charset="0"/>
            <a:cs typeface="Arial" panose="020B0604020202020204" pitchFamily="34" charset="0"/>
          </a:endParaRPr>
        </a:p>
      </dgm:t>
    </dgm:pt>
    <dgm:pt modelId="{A36FCEFB-EBF5-E249-96CA-0BBCD34E7E4B}" type="sibTrans" cxnId="{34FD1B55-751F-6340-80B2-AEBED502B053}">
      <dgm:prSet/>
      <dgm:spPr/>
      <dgm:t>
        <a:bodyPr/>
        <a:lstStyle/>
        <a:p>
          <a:endParaRPr lang="en-US" sz="1800">
            <a:latin typeface="Arial" panose="020B0604020202020204" pitchFamily="34" charset="0"/>
            <a:cs typeface="Arial" panose="020B0604020202020204" pitchFamily="34" charset="0"/>
          </a:endParaRPr>
        </a:p>
      </dgm:t>
    </dgm:pt>
    <dgm:pt modelId="{38828B3F-0C69-494B-9DF3-FA5070580953}">
      <dgm:prSet custT="1"/>
      <dgm:spPr/>
      <dgm:t>
        <a:bodyPr/>
        <a:lstStyle/>
        <a:p>
          <a:pPr rtl="0"/>
          <a:r>
            <a:rPr lang="en-US" sz="1800" dirty="0">
              <a:latin typeface="Arial" panose="020B0604020202020204" pitchFamily="34" charset="0"/>
              <a:cs typeface="Arial" panose="020B0604020202020204" pitchFamily="34" charset="0"/>
            </a:rPr>
            <a:t>Low blood glucose has been treated but is not coming up</a:t>
          </a:r>
        </a:p>
      </dgm:t>
    </dgm:pt>
    <dgm:pt modelId="{97830B06-FFC5-0140-9A39-6E078A06CF90}" type="parTrans" cxnId="{5FD0925C-F2FD-DC4C-AD74-B01B93C3A975}">
      <dgm:prSet/>
      <dgm:spPr/>
      <dgm:t>
        <a:bodyPr/>
        <a:lstStyle/>
        <a:p>
          <a:endParaRPr lang="en-US" sz="1800">
            <a:latin typeface="Arial" panose="020B0604020202020204" pitchFamily="34" charset="0"/>
            <a:cs typeface="Arial" panose="020B0604020202020204" pitchFamily="34" charset="0"/>
          </a:endParaRPr>
        </a:p>
      </dgm:t>
    </dgm:pt>
    <dgm:pt modelId="{8C8FAD23-9913-5549-8D52-DC8A0F094F66}" type="sibTrans" cxnId="{5FD0925C-F2FD-DC4C-AD74-B01B93C3A975}">
      <dgm:prSet/>
      <dgm:spPr/>
      <dgm:t>
        <a:bodyPr/>
        <a:lstStyle/>
        <a:p>
          <a:endParaRPr lang="en-US" sz="1800">
            <a:latin typeface="Arial" panose="020B0604020202020204" pitchFamily="34" charset="0"/>
            <a:cs typeface="Arial" panose="020B0604020202020204" pitchFamily="34" charset="0"/>
          </a:endParaRPr>
        </a:p>
      </dgm:t>
    </dgm:pt>
    <dgm:pt modelId="{9BBB02E9-6E1D-514A-B98C-54D60570796F}">
      <dgm:prSet custT="1"/>
      <dgm:spPr>
        <a:ln>
          <a:noFill/>
        </a:ln>
      </dgm:spPr>
      <dgm:t>
        <a:bodyPr/>
        <a:lstStyle/>
        <a:p>
          <a:pPr rtl="0"/>
          <a:r>
            <a:rPr lang="en-US" sz="1800" dirty="0">
              <a:latin typeface="Arial" panose="020B0604020202020204" pitchFamily="34" charset="0"/>
              <a:cs typeface="Arial" panose="020B0604020202020204" pitchFamily="34" charset="0"/>
            </a:rPr>
            <a:t>High blood glucose has been treated but is not coming down</a:t>
          </a:r>
        </a:p>
      </dgm:t>
    </dgm:pt>
    <dgm:pt modelId="{194B7E2A-D703-F74E-8FF9-B8890BE45278}" type="parTrans" cxnId="{7771B104-0BC8-3441-964A-4EBD338FFEC4}">
      <dgm:prSet/>
      <dgm:spPr/>
      <dgm:t>
        <a:bodyPr/>
        <a:lstStyle/>
        <a:p>
          <a:endParaRPr lang="en-US" sz="1800">
            <a:latin typeface="Arial" panose="020B0604020202020204" pitchFamily="34" charset="0"/>
            <a:cs typeface="Arial" panose="020B0604020202020204" pitchFamily="34" charset="0"/>
          </a:endParaRPr>
        </a:p>
      </dgm:t>
    </dgm:pt>
    <dgm:pt modelId="{29EDB2D2-7DB1-B64C-8CE2-402E7ABF689B}" type="sibTrans" cxnId="{7771B104-0BC8-3441-964A-4EBD338FFEC4}">
      <dgm:prSet/>
      <dgm:spPr/>
      <dgm:t>
        <a:bodyPr/>
        <a:lstStyle/>
        <a:p>
          <a:endParaRPr lang="en-US" sz="1800">
            <a:latin typeface="Arial" panose="020B0604020202020204" pitchFamily="34" charset="0"/>
            <a:cs typeface="Arial" panose="020B0604020202020204" pitchFamily="34" charset="0"/>
          </a:endParaRPr>
        </a:p>
      </dgm:t>
    </dgm:pt>
    <dgm:pt modelId="{43A854A3-BD5A-194C-BF3C-3E448A996066}" type="pres">
      <dgm:prSet presAssocID="{4881C8AD-2BD6-4622-9333-DBD60A322A87}" presName="Name0" presStyleCnt="0">
        <dgm:presLayoutVars>
          <dgm:chPref val="1"/>
          <dgm:dir/>
          <dgm:animOne val="branch"/>
          <dgm:animLvl val="lvl"/>
          <dgm:resizeHandles/>
        </dgm:presLayoutVars>
      </dgm:prSet>
      <dgm:spPr/>
    </dgm:pt>
    <dgm:pt modelId="{3556C1EE-3B0F-1B41-944C-7D9FAE2476EF}" type="pres">
      <dgm:prSet presAssocID="{3EC86A77-94B4-4156-B66F-C31291D032BF}" presName="vertOne" presStyleCnt="0"/>
      <dgm:spPr/>
    </dgm:pt>
    <dgm:pt modelId="{753BC5C5-45AB-2B45-857C-AAD08290A1EE}" type="pres">
      <dgm:prSet presAssocID="{3EC86A77-94B4-4156-B66F-C31291D032BF}" presName="txOne" presStyleLbl="node0" presStyleIdx="0" presStyleCnt="6" custScaleX="112173">
        <dgm:presLayoutVars>
          <dgm:chPref val="3"/>
        </dgm:presLayoutVars>
      </dgm:prSet>
      <dgm:spPr>
        <a:prstGeom prst="rect">
          <a:avLst/>
        </a:prstGeom>
      </dgm:spPr>
    </dgm:pt>
    <dgm:pt modelId="{B532A075-049C-F94D-A56D-C33A9CC08D3F}" type="pres">
      <dgm:prSet presAssocID="{3EC86A77-94B4-4156-B66F-C31291D032BF}" presName="horzOne" presStyleCnt="0"/>
      <dgm:spPr/>
    </dgm:pt>
    <dgm:pt modelId="{B2039DC9-8D8A-814B-93FE-AD1E7210656A}" type="pres">
      <dgm:prSet presAssocID="{5CA7118A-6EA9-4FB9-9971-DA127E6BDBA8}" presName="sibSpaceOne" presStyleCnt="0"/>
      <dgm:spPr/>
    </dgm:pt>
    <dgm:pt modelId="{0DCBE68C-ADF5-0D4D-9565-005EF7A7051A}" type="pres">
      <dgm:prSet presAssocID="{E85D377C-E96D-BD4D-9A4E-39584813A62E}" presName="vertOne" presStyleCnt="0"/>
      <dgm:spPr/>
    </dgm:pt>
    <dgm:pt modelId="{B4582316-7CED-A147-AFAF-760DA1FD16B9}" type="pres">
      <dgm:prSet presAssocID="{E85D377C-E96D-BD4D-9A4E-39584813A62E}" presName="txOne" presStyleLbl="node0" presStyleIdx="1" presStyleCnt="6" custScaleX="112173">
        <dgm:presLayoutVars>
          <dgm:chPref val="3"/>
        </dgm:presLayoutVars>
      </dgm:prSet>
      <dgm:spPr>
        <a:prstGeom prst="rect">
          <a:avLst/>
        </a:prstGeom>
      </dgm:spPr>
    </dgm:pt>
    <dgm:pt modelId="{AB67B251-6D65-1C4E-8D88-E482ED59F913}" type="pres">
      <dgm:prSet presAssocID="{E85D377C-E96D-BD4D-9A4E-39584813A62E}" presName="horzOne" presStyleCnt="0"/>
      <dgm:spPr/>
    </dgm:pt>
    <dgm:pt modelId="{D18A6020-AB28-D14C-A8CA-41E86EA1721C}" type="pres">
      <dgm:prSet presAssocID="{F688B258-2767-EF43-A375-04381D2D9B59}" presName="sibSpaceOne" presStyleCnt="0"/>
      <dgm:spPr/>
    </dgm:pt>
    <dgm:pt modelId="{791197C4-CE8B-3042-AB38-A487D1F58931}" type="pres">
      <dgm:prSet presAssocID="{F7592705-633A-7E44-9B7A-34AC422174AA}" presName="vertOne" presStyleCnt="0"/>
      <dgm:spPr/>
    </dgm:pt>
    <dgm:pt modelId="{CC854543-F0FF-424F-9CA2-D42649C52CED}" type="pres">
      <dgm:prSet presAssocID="{F7592705-633A-7E44-9B7A-34AC422174AA}" presName="txOne" presStyleLbl="node0" presStyleIdx="2" presStyleCnt="6" custScaleX="112173">
        <dgm:presLayoutVars>
          <dgm:chPref val="3"/>
        </dgm:presLayoutVars>
      </dgm:prSet>
      <dgm:spPr>
        <a:prstGeom prst="rect">
          <a:avLst/>
        </a:prstGeom>
      </dgm:spPr>
    </dgm:pt>
    <dgm:pt modelId="{622D2E99-6040-9C41-97A4-77AF829D98DD}" type="pres">
      <dgm:prSet presAssocID="{F7592705-633A-7E44-9B7A-34AC422174AA}" presName="horzOne" presStyleCnt="0"/>
      <dgm:spPr/>
    </dgm:pt>
    <dgm:pt modelId="{4005FA4C-29AD-634D-8056-7DFB4CD5FF81}" type="pres">
      <dgm:prSet presAssocID="{AEAABC6A-0E1C-8C49-9EF8-DD967C682B08}" presName="sibSpaceOne" presStyleCnt="0"/>
      <dgm:spPr/>
    </dgm:pt>
    <dgm:pt modelId="{84BEDAE9-681B-2C48-81AD-1020DD0DCE4F}" type="pres">
      <dgm:prSet presAssocID="{4800B7B5-3211-834F-AC97-631431E65626}" presName="vertOne" presStyleCnt="0"/>
      <dgm:spPr/>
    </dgm:pt>
    <dgm:pt modelId="{69F79BA7-911C-1F4A-BE63-3A70E8CC21F2}" type="pres">
      <dgm:prSet presAssocID="{4800B7B5-3211-834F-AC97-631431E65626}" presName="txOne" presStyleLbl="node0" presStyleIdx="3" presStyleCnt="6" custScaleX="112173">
        <dgm:presLayoutVars>
          <dgm:chPref val="3"/>
        </dgm:presLayoutVars>
      </dgm:prSet>
      <dgm:spPr>
        <a:prstGeom prst="rect">
          <a:avLst/>
        </a:prstGeom>
      </dgm:spPr>
    </dgm:pt>
    <dgm:pt modelId="{C3130826-3781-1B48-A6A8-A5D01A9DC33F}" type="pres">
      <dgm:prSet presAssocID="{4800B7B5-3211-834F-AC97-631431E65626}" presName="horzOne" presStyleCnt="0"/>
      <dgm:spPr/>
    </dgm:pt>
    <dgm:pt modelId="{494DFD12-AE0E-C541-A5BC-064A277DA5E9}" type="pres">
      <dgm:prSet presAssocID="{A36FCEFB-EBF5-E249-96CA-0BBCD34E7E4B}" presName="sibSpaceOne" presStyleCnt="0"/>
      <dgm:spPr/>
    </dgm:pt>
    <dgm:pt modelId="{C44E6874-BDA2-2443-8B26-DCCD3DA5DDE4}" type="pres">
      <dgm:prSet presAssocID="{38828B3F-0C69-494B-9DF3-FA5070580953}" presName="vertOne" presStyleCnt="0"/>
      <dgm:spPr/>
    </dgm:pt>
    <dgm:pt modelId="{89FA5657-DC15-C345-A96C-278C5AD249A0}" type="pres">
      <dgm:prSet presAssocID="{38828B3F-0C69-494B-9DF3-FA5070580953}" presName="txOne" presStyleLbl="node0" presStyleIdx="4" presStyleCnt="6" custScaleX="112173">
        <dgm:presLayoutVars>
          <dgm:chPref val="3"/>
        </dgm:presLayoutVars>
      </dgm:prSet>
      <dgm:spPr>
        <a:prstGeom prst="rect">
          <a:avLst/>
        </a:prstGeom>
      </dgm:spPr>
    </dgm:pt>
    <dgm:pt modelId="{3E0B4C8B-EB6C-2B43-A278-E7EC7DE2FFFB}" type="pres">
      <dgm:prSet presAssocID="{38828B3F-0C69-494B-9DF3-FA5070580953}" presName="horzOne" presStyleCnt="0"/>
      <dgm:spPr/>
    </dgm:pt>
    <dgm:pt modelId="{7697FB2E-8311-0A4E-A124-482BA01FC977}" type="pres">
      <dgm:prSet presAssocID="{8C8FAD23-9913-5549-8D52-DC8A0F094F66}" presName="sibSpaceOne" presStyleCnt="0"/>
      <dgm:spPr/>
    </dgm:pt>
    <dgm:pt modelId="{BFEE13E3-3279-234F-B293-2D22C00BAE02}" type="pres">
      <dgm:prSet presAssocID="{9BBB02E9-6E1D-514A-B98C-54D60570796F}" presName="vertOne" presStyleCnt="0"/>
      <dgm:spPr/>
    </dgm:pt>
    <dgm:pt modelId="{C425452D-F845-264E-9BB2-68A6355ACE40}" type="pres">
      <dgm:prSet presAssocID="{9BBB02E9-6E1D-514A-B98C-54D60570796F}" presName="txOne" presStyleLbl="node0" presStyleIdx="5" presStyleCnt="6" custScaleX="112173">
        <dgm:presLayoutVars>
          <dgm:chPref val="3"/>
        </dgm:presLayoutVars>
      </dgm:prSet>
      <dgm:spPr>
        <a:prstGeom prst="rect">
          <a:avLst/>
        </a:prstGeom>
      </dgm:spPr>
    </dgm:pt>
    <dgm:pt modelId="{1E0E2D03-74F3-194A-A785-762483BB4B86}" type="pres">
      <dgm:prSet presAssocID="{9BBB02E9-6E1D-514A-B98C-54D60570796F}" presName="horzOne" presStyleCnt="0"/>
      <dgm:spPr/>
    </dgm:pt>
  </dgm:ptLst>
  <dgm:cxnLst>
    <dgm:cxn modelId="{B3F82802-BCB9-9247-AFC1-91B85269004F}" type="presOf" srcId="{3EC86A77-94B4-4156-B66F-C31291D032BF}" destId="{753BC5C5-45AB-2B45-857C-AAD08290A1EE}" srcOrd="0" destOrd="0" presId="urn:microsoft.com/office/officeart/2005/8/layout/hierarchy4"/>
    <dgm:cxn modelId="{7771B104-0BC8-3441-964A-4EBD338FFEC4}" srcId="{4881C8AD-2BD6-4622-9333-DBD60A322A87}" destId="{9BBB02E9-6E1D-514A-B98C-54D60570796F}" srcOrd="5" destOrd="0" parTransId="{194B7E2A-D703-F74E-8FF9-B8890BE45278}" sibTransId="{29EDB2D2-7DB1-B64C-8CE2-402E7ABF689B}"/>
    <dgm:cxn modelId="{52BE842A-EB48-7546-8A46-A4DC9C48A46C}" type="presOf" srcId="{E85D377C-E96D-BD4D-9A4E-39584813A62E}" destId="{B4582316-7CED-A147-AFAF-760DA1FD16B9}" srcOrd="0" destOrd="0" presId="urn:microsoft.com/office/officeart/2005/8/layout/hierarchy4"/>
    <dgm:cxn modelId="{7AAF3E3B-5841-C54E-83F0-0A2EBC9491B9}" type="presOf" srcId="{38828B3F-0C69-494B-9DF3-FA5070580953}" destId="{89FA5657-DC15-C345-A96C-278C5AD249A0}" srcOrd="0" destOrd="0" presId="urn:microsoft.com/office/officeart/2005/8/layout/hierarchy4"/>
    <dgm:cxn modelId="{5FD0925C-F2FD-DC4C-AD74-B01B93C3A975}" srcId="{4881C8AD-2BD6-4622-9333-DBD60A322A87}" destId="{38828B3F-0C69-494B-9DF3-FA5070580953}" srcOrd="4" destOrd="0" parTransId="{97830B06-FFC5-0140-9A39-6E078A06CF90}" sibTransId="{8C8FAD23-9913-5549-8D52-DC8A0F094F66}"/>
    <dgm:cxn modelId="{34FD1B55-751F-6340-80B2-AEBED502B053}" srcId="{4881C8AD-2BD6-4622-9333-DBD60A322A87}" destId="{4800B7B5-3211-834F-AC97-631431E65626}" srcOrd="3" destOrd="0" parTransId="{055AF9FA-8249-F24D-AADC-3713637970E6}" sibTransId="{A36FCEFB-EBF5-E249-96CA-0BBCD34E7E4B}"/>
    <dgm:cxn modelId="{49F7A385-F4E8-A345-B29D-1633B0D65969}" srcId="{4881C8AD-2BD6-4622-9333-DBD60A322A87}" destId="{F7592705-633A-7E44-9B7A-34AC422174AA}" srcOrd="2" destOrd="0" parTransId="{ED3DB951-03EC-B94A-8AE1-7F4D29F502E5}" sibTransId="{AEAABC6A-0E1C-8C49-9EF8-DD967C682B08}"/>
    <dgm:cxn modelId="{975DAFB5-2196-D242-BDFA-5633DD74225D}" type="presOf" srcId="{4800B7B5-3211-834F-AC97-631431E65626}" destId="{69F79BA7-911C-1F4A-BE63-3A70E8CC21F2}" srcOrd="0" destOrd="0" presId="urn:microsoft.com/office/officeart/2005/8/layout/hierarchy4"/>
    <dgm:cxn modelId="{824736B6-A006-B14C-927D-F12131950D36}" type="presOf" srcId="{4881C8AD-2BD6-4622-9333-DBD60A322A87}" destId="{43A854A3-BD5A-194C-BF3C-3E448A996066}" srcOrd="0" destOrd="0" presId="urn:microsoft.com/office/officeart/2005/8/layout/hierarchy4"/>
    <dgm:cxn modelId="{056BE4BE-D362-4288-82F3-8F085E38F926}" srcId="{4881C8AD-2BD6-4622-9333-DBD60A322A87}" destId="{3EC86A77-94B4-4156-B66F-C31291D032BF}" srcOrd="0" destOrd="0" parTransId="{015B876D-FB5E-482E-B120-43106BFA87C0}" sibTransId="{5CA7118A-6EA9-4FB9-9971-DA127E6BDBA8}"/>
    <dgm:cxn modelId="{FC4FF0D2-74FE-7E42-B1C8-AB33EF2AD36C}" type="presOf" srcId="{9BBB02E9-6E1D-514A-B98C-54D60570796F}" destId="{C425452D-F845-264E-9BB2-68A6355ACE40}" srcOrd="0" destOrd="0" presId="urn:microsoft.com/office/officeart/2005/8/layout/hierarchy4"/>
    <dgm:cxn modelId="{EE452CDC-188E-8A4A-B4BA-26CE37F68562}" type="presOf" srcId="{F7592705-633A-7E44-9B7A-34AC422174AA}" destId="{CC854543-F0FF-424F-9CA2-D42649C52CED}" srcOrd="0" destOrd="0" presId="urn:microsoft.com/office/officeart/2005/8/layout/hierarchy4"/>
    <dgm:cxn modelId="{9CD0D5F7-8AB2-4442-BB05-7E37C74C3D9F}" srcId="{4881C8AD-2BD6-4622-9333-DBD60A322A87}" destId="{E85D377C-E96D-BD4D-9A4E-39584813A62E}" srcOrd="1" destOrd="0" parTransId="{D47FA352-7744-6347-A407-EE8D0C360473}" sibTransId="{F688B258-2767-EF43-A375-04381D2D9B59}"/>
    <dgm:cxn modelId="{CCA9EF1D-E381-E247-9476-85AEB5E80499}" type="presParOf" srcId="{43A854A3-BD5A-194C-BF3C-3E448A996066}" destId="{3556C1EE-3B0F-1B41-944C-7D9FAE2476EF}" srcOrd="0" destOrd="0" presId="urn:microsoft.com/office/officeart/2005/8/layout/hierarchy4"/>
    <dgm:cxn modelId="{71D8BE63-B548-A743-8AE5-1393860C86D0}" type="presParOf" srcId="{3556C1EE-3B0F-1B41-944C-7D9FAE2476EF}" destId="{753BC5C5-45AB-2B45-857C-AAD08290A1EE}" srcOrd="0" destOrd="0" presId="urn:microsoft.com/office/officeart/2005/8/layout/hierarchy4"/>
    <dgm:cxn modelId="{593CB8DC-7F11-4747-8579-B23B4F46A865}" type="presParOf" srcId="{3556C1EE-3B0F-1B41-944C-7D9FAE2476EF}" destId="{B532A075-049C-F94D-A56D-C33A9CC08D3F}" srcOrd="1" destOrd="0" presId="urn:microsoft.com/office/officeart/2005/8/layout/hierarchy4"/>
    <dgm:cxn modelId="{36986727-FC03-8348-A5DE-BE33B1E040F4}" type="presParOf" srcId="{43A854A3-BD5A-194C-BF3C-3E448A996066}" destId="{B2039DC9-8D8A-814B-93FE-AD1E7210656A}" srcOrd="1" destOrd="0" presId="urn:microsoft.com/office/officeart/2005/8/layout/hierarchy4"/>
    <dgm:cxn modelId="{84525879-14B7-4244-8813-B8DC3A94B625}" type="presParOf" srcId="{43A854A3-BD5A-194C-BF3C-3E448A996066}" destId="{0DCBE68C-ADF5-0D4D-9565-005EF7A7051A}" srcOrd="2" destOrd="0" presId="urn:microsoft.com/office/officeart/2005/8/layout/hierarchy4"/>
    <dgm:cxn modelId="{9450A9EB-2FE9-8047-9265-56D6E0A31265}" type="presParOf" srcId="{0DCBE68C-ADF5-0D4D-9565-005EF7A7051A}" destId="{B4582316-7CED-A147-AFAF-760DA1FD16B9}" srcOrd="0" destOrd="0" presId="urn:microsoft.com/office/officeart/2005/8/layout/hierarchy4"/>
    <dgm:cxn modelId="{4ACC8DB2-A01F-DB47-8B47-ABB3E43B0900}" type="presParOf" srcId="{0DCBE68C-ADF5-0D4D-9565-005EF7A7051A}" destId="{AB67B251-6D65-1C4E-8D88-E482ED59F913}" srcOrd="1" destOrd="0" presId="urn:microsoft.com/office/officeart/2005/8/layout/hierarchy4"/>
    <dgm:cxn modelId="{78795406-7DB5-4E43-A197-68C554BE0DE7}" type="presParOf" srcId="{43A854A3-BD5A-194C-BF3C-3E448A996066}" destId="{D18A6020-AB28-D14C-A8CA-41E86EA1721C}" srcOrd="3" destOrd="0" presId="urn:microsoft.com/office/officeart/2005/8/layout/hierarchy4"/>
    <dgm:cxn modelId="{175B6BAE-4189-C943-A572-BB98F0456648}" type="presParOf" srcId="{43A854A3-BD5A-194C-BF3C-3E448A996066}" destId="{791197C4-CE8B-3042-AB38-A487D1F58931}" srcOrd="4" destOrd="0" presId="urn:microsoft.com/office/officeart/2005/8/layout/hierarchy4"/>
    <dgm:cxn modelId="{B89D5734-F0A2-4140-A9A8-6E81F27F10CA}" type="presParOf" srcId="{791197C4-CE8B-3042-AB38-A487D1F58931}" destId="{CC854543-F0FF-424F-9CA2-D42649C52CED}" srcOrd="0" destOrd="0" presId="urn:microsoft.com/office/officeart/2005/8/layout/hierarchy4"/>
    <dgm:cxn modelId="{5FCB149C-E1D9-C846-B68A-99C7950CA7D1}" type="presParOf" srcId="{791197C4-CE8B-3042-AB38-A487D1F58931}" destId="{622D2E99-6040-9C41-97A4-77AF829D98DD}" srcOrd="1" destOrd="0" presId="urn:microsoft.com/office/officeart/2005/8/layout/hierarchy4"/>
    <dgm:cxn modelId="{A15E4E46-F342-BA48-9219-2786B0D72AE0}" type="presParOf" srcId="{43A854A3-BD5A-194C-BF3C-3E448A996066}" destId="{4005FA4C-29AD-634D-8056-7DFB4CD5FF81}" srcOrd="5" destOrd="0" presId="urn:microsoft.com/office/officeart/2005/8/layout/hierarchy4"/>
    <dgm:cxn modelId="{98EEEE83-4963-044A-83EA-8BD7DB120BCB}" type="presParOf" srcId="{43A854A3-BD5A-194C-BF3C-3E448A996066}" destId="{84BEDAE9-681B-2C48-81AD-1020DD0DCE4F}" srcOrd="6" destOrd="0" presId="urn:microsoft.com/office/officeart/2005/8/layout/hierarchy4"/>
    <dgm:cxn modelId="{7CB89158-8036-6C45-9AFA-8D46B64A4843}" type="presParOf" srcId="{84BEDAE9-681B-2C48-81AD-1020DD0DCE4F}" destId="{69F79BA7-911C-1F4A-BE63-3A70E8CC21F2}" srcOrd="0" destOrd="0" presId="urn:microsoft.com/office/officeart/2005/8/layout/hierarchy4"/>
    <dgm:cxn modelId="{6125246E-E1FF-EB40-9BEC-D8AC80B2DA27}" type="presParOf" srcId="{84BEDAE9-681B-2C48-81AD-1020DD0DCE4F}" destId="{C3130826-3781-1B48-A6A8-A5D01A9DC33F}" srcOrd="1" destOrd="0" presId="urn:microsoft.com/office/officeart/2005/8/layout/hierarchy4"/>
    <dgm:cxn modelId="{9625C1C1-0585-E84C-BC46-9F8E0AD06925}" type="presParOf" srcId="{43A854A3-BD5A-194C-BF3C-3E448A996066}" destId="{494DFD12-AE0E-C541-A5BC-064A277DA5E9}" srcOrd="7" destOrd="0" presId="urn:microsoft.com/office/officeart/2005/8/layout/hierarchy4"/>
    <dgm:cxn modelId="{D7D0B0B3-E1AB-BD48-9EE5-8E598E96D150}" type="presParOf" srcId="{43A854A3-BD5A-194C-BF3C-3E448A996066}" destId="{C44E6874-BDA2-2443-8B26-DCCD3DA5DDE4}" srcOrd="8" destOrd="0" presId="urn:microsoft.com/office/officeart/2005/8/layout/hierarchy4"/>
    <dgm:cxn modelId="{443B4E42-86F8-9749-BCC8-6FCD8317BC96}" type="presParOf" srcId="{C44E6874-BDA2-2443-8B26-DCCD3DA5DDE4}" destId="{89FA5657-DC15-C345-A96C-278C5AD249A0}" srcOrd="0" destOrd="0" presId="urn:microsoft.com/office/officeart/2005/8/layout/hierarchy4"/>
    <dgm:cxn modelId="{B69EEA38-3D9A-6F46-8425-DEB062F2DE1F}" type="presParOf" srcId="{C44E6874-BDA2-2443-8B26-DCCD3DA5DDE4}" destId="{3E0B4C8B-EB6C-2B43-A278-E7EC7DE2FFFB}" srcOrd="1" destOrd="0" presId="urn:microsoft.com/office/officeart/2005/8/layout/hierarchy4"/>
    <dgm:cxn modelId="{B9BC0817-4559-1E46-8E7E-93C43F984EDD}" type="presParOf" srcId="{43A854A3-BD5A-194C-BF3C-3E448A996066}" destId="{7697FB2E-8311-0A4E-A124-482BA01FC977}" srcOrd="9" destOrd="0" presId="urn:microsoft.com/office/officeart/2005/8/layout/hierarchy4"/>
    <dgm:cxn modelId="{72B53A20-1905-8942-8243-DC1E239BDECD}" type="presParOf" srcId="{43A854A3-BD5A-194C-BF3C-3E448A996066}" destId="{BFEE13E3-3279-234F-B293-2D22C00BAE02}" srcOrd="10" destOrd="0" presId="urn:microsoft.com/office/officeart/2005/8/layout/hierarchy4"/>
    <dgm:cxn modelId="{65692566-E5B1-3C40-A1DB-E83EEC9C6707}" type="presParOf" srcId="{BFEE13E3-3279-234F-B293-2D22C00BAE02}" destId="{C425452D-F845-264E-9BB2-68A6355ACE40}" srcOrd="0" destOrd="0" presId="urn:microsoft.com/office/officeart/2005/8/layout/hierarchy4"/>
    <dgm:cxn modelId="{887251EA-804F-A548-8E5A-17725FF09AF2}" type="presParOf" srcId="{BFEE13E3-3279-234F-B293-2D22C00BAE02}" destId="{1E0E2D03-74F3-194A-A785-762483BB4B8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41453-CEDB-3147-A627-74396569257C}">
      <dsp:nvSpPr>
        <dsp:cNvPr id="0" name=""/>
        <dsp:cNvSpPr/>
      </dsp:nvSpPr>
      <dsp:spPr>
        <a:xfrm>
          <a:off x="9452" y="328454"/>
          <a:ext cx="2825175" cy="2246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10000"/>
            </a:lnSpc>
            <a:spcBef>
              <a:spcPct val="0"/>
            </a:spcBef>
            <a:spcAft>
              <a:spcPct val="35000"/>
            </a:spcAft>
            <a:buNone/>
          </a:pPr>
          <a:r>
            <a:rPr lang="en-US" sz="1600" kern="1200" dirty="0">
              <a:latin typeface="Arial" panose="020B0604020202020204" pitchFamily="34" charset="0"/>
              <a:ea typeface="Tahoma" panose="020B0604030504040204" pitchFamily="34" charset="0"/>
              <a:cs typeface="Arial" panose="020B0604020202020204" pitchFamily="34" charset="0"/>
            </a:rPr>
            <a:t>Check glucose and be prepared to check as needed if any symptoms during participation. Follow the student’s DMMP.</a:t>
          </a:r>
        </a:p>
      </dsp:txBody>
      <dsp:txXfrm>
        <a:off x="9452" y="328454"/>
        <a:ext cx="2825175" cy="2246946"/>
      </dsp:txXfrm>
    </dsp:sp>
    <dsp:sp modelId="{98B70ECF-7C35-4541-9983-DF1910527849}">
      <dsp:nvSpPr>
        <dsp:cNvPr id="0" name=""/>
        <dsp:cNvSpPr/>
      </dsp:nvSpPr>
      <dsp:spPr>
        <a:xfrm>
          <a:off x="3117145" y="1101606"/>
          <a:ext cx="598937" cy="700643"/>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17145" y="1241735"/>
        <a:ext cx="419256" cy="420385"/>
      </dsp:txXfrm>
    </dsp:sp>
    <dsp:sp modelId="{86342A63-2E59-F242-BD93-8F9E3FD74A3E}">
      <dsp:nvSpPr>
        <dsp:cNvPr id="0" name=""/>
        <dsp:cNvSpPr/>
      </dsp:nvSpPr>
      <dsp:spPr>
        <a:xfrm>
          <a:off x="3964697" y="328454"/>
          <a:ext cx="2825175" cy="2246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10000"/>
            </a:lnSpc>
            <a:spcBef>
              <a:spcPct val="0"/>
            </a:spcBef>
            <a:spcAft>
              <a:spcPct val="35000"/>
            </a:spcAft>
            <a:buNone/>
          </a:pPr>
          <a:r>
            <a:rPr lang="en-US" sz="1600" kern="1200" dirty="0">
              <a:latin typeface="Arial" panose="020B0604020202020204" pitchFamily="34" charset="0"/>
              <a:ea typeface="Tahoma" panose="020B0604030504040204" pitchFamily="34" charset="0"/>
              <a:cs typeface="Arial" panose="020B0604020202020204" pitchFamily="34" charset="0"/>
            </a:rPr>
            <a:t>If under 100 (or other value determined by the health care provider), give a 15g carbohydrate snack without insulin coverage.</a:t>
          </a:r>
        </a:p>
      </dsp:txBody>
      <dsp:txXfrm>
        <a:off x="3964697" y="328454"/>
        <a:ext cx="2825175" cy="2246946"/>
      </dsp:txXfrm>
    </dsp:sp>
    <dsp:sp modelId="{1B4880B5-8AF4-1842-81F4-7FF9A0F96114}">
      <dsp:nvSpPr>
        <dsp:cNvPr id="0" name=""/>
        <dsp:cNvSpPr/>
      </dsp:nvSpPr>
      <dsp:spPr>
        <a:xfrm>
          <a:off x="7072390" y="1101606"/>
          <a:ext cx="598937" cy="700643"/>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072390" y="1241735"/>
        <a:ext cx="419256" cy="420385"/>
      </dsp:txXfrm>
    </dsp:sp>
    <dsp:sp modelId="{83B30177-5E4E-4840-AD4D-06D0D566FE39}">
      <dsp:nvSpPr>
        <dsp:cNvPr id="0" name=""/>
        <dsp:cNvSpPr/>
      </dsp:nvSpPr>
      <dsp:spPr>
        <a:xfrm>
          <a:off x="7919943" y="328454"/>
          <a:ext cx="2825175" cy="2246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10000"/>
            </a:lnSpc>
            <a:spcBef>
              <a:spcPct val="0"/>
            </a:spcBef>
            <a:spcAft>
              <a:spcPct val="35000"/>
            </a:spcAft>
            <a:buNone/>
          </a:pPr>
          <a:r>
            <a:rPr lang="en-US" sz="1600" kern="1200" dirty="0">
              <a:latin typeface="Arial" panose="020B0604020202020204" pitchFamily="34" charset="0"/>
              <a:ea typeface="Tahoma" panose="020B0604030504040204" pitchFamily="34" charset="0"/>
              <a:cs typeface="Arial" panose="020B0604020202020204" pitchFamily="34" charset="0"/>
            </a:rPr>
            <a:t>If activity will exceed two hours, the child should check glucose halfway through and at anytime signs or symptoms of hypoglycemia occur.</a:t>
          </a:r>
        </a:p>
      </dsp:txBody>
      <dsp:txXfrm>
        <a:off x="7919943" y="328454"/>
        <a:ext cx="2825175" cy="2246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BC5C5-45AB-2B45-857C-AAD08290A1EE}">
      <dsp:nvSpPr>
        <dsp:cNvPr id="0" name=""/>
        <dsp:cNvSpPr/>
      </dsp:nvSpPr>
      <dsp:spPr>
        <a:xfrm>
          <a:off x="563"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Severe low blood glucose</a:t>
          </a:r>
          <a:endParaRPr lang="en-US" sz="1800" b="0" i="0" kern="1200" dirty="0">
            <a:latin typeface="Arial" panose="020B0604020202020204" pitchFamily="34" charset="0"/>
            <a:cs typeface="Arial" panose="020B0604020202020204" pitchFamily="34" charset="0"/>
          </a:endParaRPr>
        </a:p>
      </dsp:txBody>
      <dsp:txXfrm>
        <a:off x="563" y="0"/>
        <a:ext cx="1612750" cy="2415941"/>
      </dsp:txXfrm>
    </dsp:sp>
    <dsp:sp modelId="{B4582316-7CED-A147-AFAF-760DA1FD16B9}">
      <dsp:nvSpPr>
        <dsp:cNvPr id="0" name=""/>
        <dsp:cNvSpPr/>
      </dsp:nvSpPr>
      <dsp:spPr>
        <a:xfrm>
          <a:off x="1854854"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Vomiting, positive ketones</a:t>
          </a:r>
        </a:p>
      </dsp:txBody>
      <dsp:txXfrm>
        <a:off x="1854854" y="0"/>
        <a:ext cx="1612750" cy="2415941"/>
      </dsp:txXfrm>
    </dsp:sp>
    <dsp:sp modelId="{CC854543-F0FF-424F-9CA2-D42649C52CED}">
      <dsp:nvSpPr>
        <dsp:cNvPr id="0" name=""/>
        <dsp:cNvSpPr/>
      </dsp:nvSpPr>
      <dsp:spPr>
        <a:xfrm>
          <a:off x="3709144"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Refusing to eat</a:t>
          </a:r>
        </a:p>
      </dsp:txBody>
      <dsp:txXfrm>
        <a:off x="3709144" y="0"/>
        <a:ext cx="1612750" cy="2415941"/>
      </dsp:txXfrm>
    </dsp:sp>
    <dsp:sp modelId="{69F79BA7-911C-1F4A-BE63-3A70E8CC21F2}">
      <dsp:nvSpPr>
        <dsp:cNvPr id="0" name=""/>
        <dsp:cNvSpPr/>
      </dsp:nvSpPr>
      <dsp:spPr>
        <a:xfrm>
          <a:off x="5563434"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Refusing to check blood glucose</a:t>
          </a:r>
        </a:p>
      </dsp:txBody>
      <dsp:txXfrm>
        <a:off x="5563434" y="0"/>
        <a:ext cx="1612750" cy="2415941"/>
      </dsp:txXfrm>
    </dsp:sp>
    <dsp:sp modelId="{89FA5657-DC15-C345-A96C-278C5AD249A0}">
      <dsp:nvSpPr>
        <dsp:cNvPr id="0" name=""/>
        <dsp:cNvSpPr/>
      </dsp:nvSpPr>
      <dsp:spPr>
        <a:xfrm>
          <a:off x="7417725"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Low blood glucose has been treated but is not coming up</a:t>
          </a:r>
        </a:p>
      </dsp:txBody>
      <dsp:txXfrm>
        <a:off x="7417725" y="0"/>
        <a:ext cx="1612750" cy="2415941"/>
      </dsp:txXfrm>
    </dsp:sp>
    <dsp:sp modelId="{C425452D-F845-264E-9BB2-68A6355ACE40}">
      <dsp:nvSpPr>
        <dsp:cNvPr id="0" name=""/>
        <dsp:cNvSpPr/>
      </dsp:nvSpPr>
      <dsp:spPr>
        <a:xfrm>
          <a:off x="9272015" y="0"/>
          <a:ext cx="1612750" cy="2415941"/>
        </a:xfrm>
        <a:prstGeom prst="rect">
          <a:avLst/>
        </a:prstGeom>
        <a:solidFill>
          <a:schemeClr val="accent1">
            <a:hueOff val="0"/>
            <a:satOff val="0"/>
            <a:lumOff val="0"/>
            <a:alphaOff val="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High blood glucose has been treated but is not coming down</a:t>
          </a:r>
        </a:p>
      </dsp:txBody>
      <dsp:txXfrm>
        <a:off x="9272015" y="0"/>
        <a:ext cx="1612750" cy="24159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www.diabetes.org/sastraining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a:t>
            </a:r>
            <a:r>
              <a:rPr lang="en-US" altLang="en-US" sz="1000" dirty="0">
                <a:latin typeface="Arial" panose="020B0604020202020204" pitchFamily="34" charset="0"/>
                <a:cs typeface="Arial" panose="020B0604020202020204" pitchFamily="34" charset="0"/>
              </a:rPr>
              <a:t> 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Several glucagon formulations are now available.  See Glucagon module.  </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350900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High blood glucose can be caused by a number of things, including: too little insulin, too much food, not enough exercise, even illness and stress.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Refer to the care plan to determine what is the typical blood glucose range for the child and work with the parents to have a plan for handling a high blood glucose reading.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The important thing to remember is that intervention at any of these levels will prevent progression to more severe symptoms.</a:t>
            </a:r>
          </a:p>
          <a:p>
            <a:pPr eaLnBrk="1" hangingPunct="1">
              <a:spcBef>
                <a:spcPct val="0"/>
              </a:spcBef>
              <a:tabLst>
                <a:tab pos="2854325" algn="l"/>
              </a:tabLst>
            </a:pPr>
            <a:endParaRPr lang="en-US" altLang="en-US" sz="1000" b="1"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Refer to Hyperglycemia module.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In general, a fasting blood glucose for people without diabetes is usually within the range of 70-100 mg/dL. However, students with diabetes have individual goal ranges based on their age and ability to feel low blood glucose. These are determined by the student, parent/guardian and health care provider and will be identified in the DMMP or other written care plan.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Basic Steps to using glucose monitoring as a TOOL.</a:t>
            </a: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Know</a:t>
            </a:r>
            <a:r>
              <a:rPr lang="en-US" altLang="en-US" sz="1000" dirty="0">
                <a:latin typeface="Arial" panose="020B0604020202020204" pitchFamily="34" charset="0"/>
                <a:cs typeface="Arial" panose="020B0604020202020204" pitchFamily="34" charset="0"/>
              </a:rPr>
              <a:t> the target range.  Each student’s target range should be clearly identified in the DMMP.</a:t>
            </a: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Check</a:t>
            </a:r>
            <a:r>
              <a:rPr lang="en-US" altLang="en-US" sz="1000" dirty="0">
                <a:latin typeface="Arial" panose="020B0604020202020204" pitchFamily="34" charset="0"/>
                <a:cs typeface="Arial" panose="020B0604020202020204" pitchFamily="34" charset="0"/>
              </a:rPr>
              <a:t> at times specified in DMMP. In general, students commonly check routinely before meals and snacks and before, during, and after physical activity.  Most students use blood glucose but some students also use continuous glucose monitors (CGM).  CGM can be a convenient way of monitoring glucose levels and provides more information than blood glucose alone for planning and treatment.  See the student’s DMMP for glucose monitoring instructions.  </a:t>
            </a: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Immediate Action </a:t>
            </a:r>
            <a:r>
              <a:rPr lang="en-US" altLang="en-US" sz="1000" dirty="0">
                <a:latin typeface="Arial" panose="020B0604020202020204" pitchFamily="34" charset="0"/>
                <a:cs typeface="Arial" panose="020B0604020202020204" pitchFamily="34" charset="0"/>
              </a:rPr>
              <a:t>– Treatment to get back within target range.  If above or below their target range, they may need an intervention or treatment to correct them back into a safe range to avoid serious acute complications. </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381940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Years ago, few students with diabetes took insulin injections at school or at other programs.  But now many physicians prescribe intensive insulin therapy for children that requires multiple daily injections to enable students to maintain blood glucose levels within the target range. This is because studies have shown that intensive treatment can reduce risk or delay long-term complications of diabetes.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Today many students will take insulin at meals and snacks or when blood glucose levels are above target range.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Regardless of when they need to take insulin, many students will need accommodations to ensure timely, accurate insulin dosing.  Most older or more experienced students are capable of self-administration although some may want a private place to inject.  Others will need full assistance in drawing out, dosing, and injecting.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Insulin dosing and timing will be specified in the DMMP;  these physician orders may include provisions for the parent/guardian and/or capable students to modify dosing.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How, where, and who may perform or assist with insulin administration is determined jointly by the parent/guardian, student, and school nurse and/or other appropriate program staff and should be documented in an Individualized Health Care Plan (IHP), and the student's 504 Plan, IEP, or other written accommodation plan.</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2595945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Physical activity is a critical part of diabetes management.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Everyone can benefit from regular activity, but it is especially important for a student with diabetes.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Students with diabetes should participate fully in physical education classes and team sports, unless indicated by another health care condition, hypoglycemia, or high ketones as per DMMP.</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It’s important that coaches allow students with diabetes the freedom to test their blood glucose and drink and eat when needed.</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In general, activity lowers blood glucose levels.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Students with diabetes may need to make adjustments to insulin/medications and food intake depending upon timing of activity to insulin peaks or meals and snacks.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A quick-acting source of glucose, glucose meter, and water should always be available.  Be aware of hypoglycemia symptoms and when a student should assess their glucose (either by blood glucose meter or CGM, per DMMP).  Each student has their individual target ranges but &lt; 70 is considered low.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PE teachers and coaches must be familiar with symptoms of both high and low blood glucose and know what action they should take including how to get help.</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If there is insufficient insulin, physical activity can raise also blood glucose levels. Follow DMMP for activity restrictions when ketones are present.</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405611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Guidelines for activity and glucose monitoring:</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Increased glucose monitoring is important for safe participation; some students use blood glucose and, increasingly, some also use CGM.  CGM can be a convenient way of monitoring glucose levels during activity and provides more detailed information for planning and treatment.  See the student’s DMMP for glucose monitoring instructions.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Check before, during, and after physical activity per DMMP. </a:t>
            </a: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Especially when trying a new activity or sport.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If blood glucose starts to fall, student should stop and have a snack.  It’s commonly recommended to provide an uncovered (no insulin) snack when glucose values fall below 100 but each student’s plan is individualized.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Students with pumps may disconnect or adjust the basal rate downward temporarily, prior to physical activity (per DMMP).  If students disconnect from the pump, they need to have a secure location to store the pump until reconnecting.</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effects of activity can last up to 12 hours.  Glucoses can trend downward for hours after physical activity.</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3282255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Parent/guardian should be called during certain situations. These high alert circumstances include: </a:t>
            </a:r>
          </a:p>
          <a:p>
            <a:pPr>
              <a:spcBef>
                <a:spcPct val="0"/>
              </a:spcBef>
            </a:pP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Severe low blood glucose</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Vomiting, positive ketones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Refusing to eat</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Refusing to check blood glucose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Refusing to take insulin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High blood glucose has been treated, but is not down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Low blood glucose has been treated but it is not going up. </a:t>
            </a:r>
          </a:p>
          <a:p>
            <a:pPr marL="171450" indent="-171450">
              <a:spcBef>
                <a:spcPct val="0"/>
              </a:spcBef>
              <a:buFont typeface="Wingdings" pitchFamily="2" charset="2"/>
              <a:buChar char="§"/>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cs typeface="Times New Roman" panose="02020603050405020304" pitchFamily="18" charset="0"/>
              </a:rPr>
              <a:t>Communication is an important piece of the Diabetes Care Plan.  </a:t>
            </a:r>
            <a:r>
              <a:rPr lang="en-US" altLang="en-US" sz="1000" dirty="0">
                <a:cs typeface="Times New Roman" panose="02020603050405020304" pitchFamily="18" charset="0"/>
              </a:rPr>
              <a:t>High alert situations are not anticipated frequently but routine communication with the parent/guardian is still important.  Regularly communicate blood glucose results, insulin doses provided, symptoms and treatment of hypo- and hyper-glycemia, food intake, and physical acting using a logbook, electronic application or other method provided by the parent/guardian.</a:t>
            </a: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3850752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18</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19</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After-School Programs, Sports and Camps.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20</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Participants will be able to understand:</a:t>
            </a:r>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Basic components of diabetes care at after-school programs, sports and camps</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Hypoglycemia and hyperglycemia</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Physical activity guidelines for students with diabetes</a:t>
            </a:r>
          </a:p>
          <a:p>
            <a:pPr marL="171450" indent="-171450" eaLnBrk="1" hangingPunct="1">
              <a:buFont typeface="Wingdings" pitchFamily="2" charset="2"/>
              <a:buChar char="§"/>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Children, especially young children, are totally dependent on adults.  Depending on age and development, some have limited or no communication skills but with proper planning and glucose management, a child with diabetes can and should be allowed to participate in ANY activity.  However, treat those with diabetes the same as other participants, except to meet their diabetes needs.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Prior to caring for a child or youth with diabetes, </a:t>
            </a:r>
            <a:r>
              <a:rPr lang="en-US" altLang="en-US" sz="1000" dirty="0">
                <a:latin typeface="Arial" panose="020B0604020202020204" pitchFamily="34" charset="0"/>
                <a:cs typeface="Arial" panose="020B0604020202020204" pitchFamily="34" charset="0"/>
              </a:rPr>
              <a:t>it is vital that the Caregiver has received training on: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Blood glucose management</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Insulin administration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Recognizing symptoms of high and low glucose levels</a:t>
            </a: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Specific diabetes care plans, directly from the child’s guardians/parents</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404816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60000"/>
              </a:spcBef>
              <a:defRPr/>
            </a:pPr>
            <a:r>
              <a:rPr lang="en-US" altLang="en-US" sz="1000" b="1" dirty="0">
                <a:latin typeface="Arial" panose="020B0604020202020204" pitchFamily="34" charset="0"/>
                <a:cs typeface="Arial" panose="020B0604020202020204" pitchFamily="34" charset="0"/>
              </a:rPr>
              <a:t>Maintaining blood glucose control is a juggling act, 24 hours a day, 7 days a week.</a:t>
            </a:r>
            <a:endParaRPr lang="en-US" altLang="en-US" sz="1000" b="0" dirty="0">
              <a:latin typeface="Arial" panose="020B0604020202020204" pitchFamily="34" charset="0"/>
              <a:cs typeface="Arial" panose="020B0604020202020204" pitchFamily="34" charset="0"/>
            </a:endParaRPr>
          </a:p>
          <a:p>
            <a:pPr eaLnBrk="1" hangingPunct="1">
              <a:spcBef>
                <a:spcPct val="60000"/>
              </a:spcBef>
              <a:defRPr/>
            </a:pPr>
            <a:r>
              <a:rPr lang="en-US" altLang="en-US" sz="1000" b="0" dirty="0">
                <a:latin typeface="Arial" panose="020B0604020202020204" pitchFamily="34" charset="0"/>
                <a:cs typeface="Arial" panose="020B0604020202020204" pitchFamily="34" charset="0"/>
              </a:rPr>
              <a:t>Many variables affect blood glucose.  </a:t>
            </a:r>
          </a:p>
          <a:p>
            <a:pPr eaLnBrk="1" hangingPunct="1">
              <a:spcBef>
                <a:spcPct val="60000"/>
              </a:spcBef>
              <a:defRPr/>
            </a:pPr>
            <a:r>
              <a:rPr lang="en-US" altLang="en-US" sz="1000" b="0" dirty="0">
                <a:latin typeface="Arial" panose="020B0604020202020204" pitchFamily="34" charset="0"/>
                <a:cs typeface="Arial" panose="020B0604020202020204" pitchFamily="34" charset="0"/>
              </a:rPr>
              <a:t>The key to optimal diabetes control is a careful balance or juggling of food, physical activity, and insulin and/or oral medication.  </a:t>
            </a:r>
          </a:p>
          <a:p>
            <a:pPr eaLnBrk="1" hangingPunct="1">
              <a:spcBef>
                <a:spcPct val="60000"/>
              </a:spcBef>
              <a:defRPr/>
            </a:pPr>
            <a:r>
              <a:rPr lang="en-US" altLang="en-US" sz="1000" b="0" dirty="0">
                <a:latin typeface="Arial" panose="020B0604020202020204" pitchFamily="34" charset="0"/>
                <a:cs typeface="Arial" panose="020B0604020202020204" pitchFamily="34" charset="0"/>
              </a:rPr>
              <a:t>As a general rule:</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Insulin/oral medication and physical activity makes blood glucose levels go down.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Food makes blood glucose levels go up.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Several other factors, such as stress, illness or injury, also can affect blood glucose levels.</a:t>
            </a:r>
          </a:p>
          <a:p>
            <a:pPr eaLnBrk="1" hangingPunct="1">
              <a:spcBef>
                <a:spcPct val="60000"/>
              </a:spcBef>
              <a:defRP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88960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Diabetes care tasks prescribed by the DMMP include: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Blood glucose monitoring, including target glucose, the frequency and circumstances of checking and the use of CGM systems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Insulin administration, including doses, timing, insulin storage and the use of the prescribed insulin delivery device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Symptoms and treatment of hypoglycemia, including glucagon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Symptoms and treatment of hyperglycemia, including ketone checks</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Training modules are available for each diabetes care task for further review.</a:t>
            </a: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The need for performance of or assistance with diabetes care tasks will vary from student to student.</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Routine Care:</a:t>
            </a: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Many students will be able to handle all or almost all of their routine  diabetes care by themselves – they can check their own blood glucose, and they can dose and give their own insulin or medication, keeping it in balance with physical activity and food intake.</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Some students, because of age, developmental level, or inexperience, will need help from school staff, including performing tasks like insulin administration, blood glucose monitoring, or carbohydrate counting.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Emergency Care:</a:t>
            </a: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ALL students with diabetes will need help in the event of an emergency situation.</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level of care and assistance will be outlined in the Diabetes Medical Management Plan (DMMP) or other written care plan agreed upon by the health care provider, parent/guardian, school nurse and student.</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03763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The school nurse is the most appropriate person in the school setting to coordinate and provide care for a student with diabetes.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Many schools, however, do not have a full-time nurse; more often, school nurses cover a large number of schools.  Moreover, even when a nurse is assigned to a school full time, he or she will not always be available during extracurricular activities, or other after-school programs.  </a:t>
            </a:r>
            <a:r>
              <a:rPr lang="en-US" altLang="en-US" sz="1000" b="1" dirty="0">
                <a:latin typeface="Arial" panose="020B0604020202020204" pitchFamily="34" charset="0"/>
                <a:cs typeface="Arial" panose="020B0604020202020204" pitchFamily="34" charset="0"/>
              </a:rPr>
              <a:t>Yet, because diabetes management is needed 24 hours, 7 days a week -- and diabetes emergencies can happen at any time -- a student with diabetes will always need access to diabetes care at all other after-school activities or other programs.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Diabetes Medical Management Plan (DMMP) details the specific conditions for all routine and emergency diabetes care tasks, including insulin and glucagon administration. Non-medical school and program staff can be trained to assist students with these tasks.  However, any and all clinical assessments are made by the child’s health care providers in the development of the DMMP;  staff are simply following the plan as prescribed. </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266565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The symptoms of hypoglycemia vary from one individual to another.  Also, they may vary for one individual, from one episode to another.</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symptoms of mild to moderate hypoglycemia are the first alert that the body is in a state of sugar deficiency.   Symptoms may include the following:</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marL="0" lvl="1" indent="-171450" defTabSz="182880" eaLnBrk="1" hangingPunct="1">
              <a:spcBef>
                <a:spcPct val="0"/>
              </a:spcBef>
              <a:buClr>
                <a:schemeClr val="tx2"/>
              </a:buClr>
              <a:buFont typeface="Arial" panose="020B0604020202020204" pitchFamily="34" charset="0"/>
              <a:buChar char="•"/>
              <a:tabLst>
                <a:tab pos="182880" algn="l"/>
              </a:tabLst>
            </a:pPr>
            <a:r>
              <a:rPr lang="en-US" altLang="en-US" sz="1000" dirty="0">
                <a:latin typeface="Arial" panose="020B0604020202020204" pitchFamily="34" charset="0"/>
                <a:cs typeface="Arial" panose="020B0604020202020204" pitchFamily="34" charset="0"/>
              </a:rPr>
              <a:t>Extreme hunger 			• Dizzy or lightheaded 			• Sleepiness</a:t>
            </a:r>
          </a:p>
          <a:p>
            <a:pPr marL="0" lvl="1" indent="-171450" defTabSz="182880" eaLnBrk="1" hangingPunct="1">
              <a:spcBef>
                <a:spcPct val="0"/>
              </a:spcBef>
              <a:buClr>
                <a:schemeClr val="tx2"/>
              </a:buClr>
              <a:buFont typeface="Arial" panose="020B0604020202020204" pitchFamily="34" charset="0"/>
              <a:buChar char="•"/>
              <a:tabLst>
                <a:tab pos="182880" algn="l"/>
              </a:tabLst>
            </a:pPr>
            <a:r>
              <a:rPr lang="en-US" altLang="en-US" sz="1000" dirty="0">
                <a:latin typeface="Arial" panose="020B0604020202020204" pitchFamily="34" charset="0"/>
                <a:cs typeface="Arial" panose="020B0604020202020204" pitchFamily="34" charset="0"/>
              </a:rPr>
              <a:t>Shakiness	 				• Increased heart rate			• Changed behavior	</a:t>
            </a:r>
          </a:p>
          <a:p>
            <a:pPr marL="0" lvl="1" indent="-171450" defTabSz="182880" eaLnBrk="1" hangingPunct="1">
              <a:spcBef>
                <a:spcPct val="0"/>
              </a:spcBef>
              <a:buClr>
                <a:schemeClr val="tx2"/>
              </a:buClr>
              <a:buFont typeface="Arial" panose="020B0604020202020204" pitchFamily="34" charset="0"/>
              <a:buChar char="•"/>
              <a:tabLst>
                <a:tab pos="182880" algn="l"/>
              </a:tabLst>
            </a:pPr>
            <a:r>
              <a:rPr lang="en-US" altLang="en-US" sz="1000" dirty="0">
                <a:latin typeface="Arial" panose="020B0604020202020204" pitchFamily="34" charset="0"/>
                <a:cs typeface="Arial" panose="020B0604020202020204" pitchFamily="34" charset="0"/>
              </a:rPr>
              <a:t>Weakness					 • Yawning	 					• Sweating</a:t>
            </a:r>
          </a:p>
          <a:p>
            <a:pPr marL="0" lvl="1" indent="-171450" defTabSz="182880" eaLnBrk="1" hangingPunct="1">
              <a:spcBef>
                <a:spcPct val="0"/>
              </a:spcBef>
              <a:buClr>
                <a:schemeClr val="tx2"/>
              </a:buClr>
              <a:buFont typeface="Arial" panose="020B0604020202020204" pitchFamily="34" charset="0"/>
              <a:buChar char="•"/>
              <a:tabLst>
                <a:tab pos="182880" algn="l"/>
              </a:tabLst>
            </a:pPr>
            <a:r>
              <a:rPr lang="en-US" altLang="en-US" sz="1000" dirty="0">
                <a:latin typeface="Arial" panose="020B0604020202020204" pitchFamily="34" charset="0"/>
                <a:cs typeface="Arial" panose="020B0604020202020204" pitchFamily="34" charset="0"/>
              </a:rPr>
              <a:t>Paleness	 					• Irritability/frustration			• Anxiety</a:t>
            </a:r>
          </a:p>
          <a:p>
            <a:pPr marL="0" lvl="1" indent="-171450" defTabSz="182880">
              <a:spcBef>
                <a:spcPct val="0"/>
              </a:spcBef>
              <a:buClr>
                <a:schemeClr val="tx2"/>
              </a:buClr>
              <a:buFont typeface="Arial" panose="020B0604020202020204" pitchFamily="34" charset="0"/>
              <a:buChar char="•"/>
              <a:tabLst>
                <a:tab pos="182880" algn="l"/>
              </a:tabLst>
            </a:pPr>
            <a:r>
              <a:rPr lang="en-US" altLang="en-US" sz="1000" dirty="0">
                <a:latin typeface="Arial" panose="020B0604020202020204" pitchFamily="34" charset="0"/>
                <a:cs typeface="Arial" panose="020B0604020202020204" pitchFamily="34" charset="0"/>
              </a:rPr>
              <a:t>Extreme tiredness/fatigue	• Dilated pupils					• Restlessness</a:t>
            </a:r>
          </a:p>
          <a:p>
            <a:pPr marL="0" lvl="1" indent="-171450" defTabSz="182880">
              <a:spcBef>
                <a:spcPct val="0"/>
              </a:spcBef>
              <a:buClr>
                <a:schemeClr val="tx2"/>
              </a:buClr>
              <a:buFont typeface="Arial" panose="020B0604020202020204" pitchFamily="34" charset="0"/>
              <a:buChar char="•"/>
              <a:tabLst>
                <a:tab pos="182880" algn="l"/>
              </a:tabLst>
            </a:pPr>
            <a:r>
              <a:rPr lang="en-US" altLang="en-US" sz="1000" dirty="0">
                <a:latin typeface="Arial" panose="020B0604020202020204" pitchFamily="34" charset="0"/>
                <a:cs typeface="Arial" panose="020B0604020202020204" pitchFamily="34" charset="0"/>
              </a:rPr>
              <a:t>▪ Confusion					• Sudden crying</a:t>
            </a:r>
          </a:p>
          <a:p>
            <a:pPr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b="1" dirty="0">
                <a:latin typeface="Arial" panose="020B0604020202020204" pitchFamily="34" charset="0"/>
                <a:cs typeface="Arial" panose="020B0604020202020204" pitchFamily="34" charset="0"/>
              </a:rPr>
              <a:t>Mild to moderate hypoglycemia can usually be treated easily and effectively. </a:t>
            </a:r>
            <a:r>
              <a:rPr lang="en-US" altLang="en-US" sz="1000" dirty="0">
                <a:latin typeface="Arial" panose="020B0604020202020204" pitchFamily="34" charset="0"/>
                <a:cs typeface="Arial" panose="020B0604020202020204" pitchFamily="34" charset="0"/>
              </a:rPr>
              <a:t>Most episodes of hypoglycemia that will occur in the school setting are of the “mild” type.  </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b="1" dirty="0">
                <a:latin typeface="Arial" panose="020B0604020202020204" pitchFamily="34" charset="0"/>
                <a:cs typeface="Arial" panose="020B0604020202020204" pitchFamily="34" charset="0"/>
              </a:rPr>
              <a:t>However, if not treated promptly a mild hypoglycemic reaction can quickly progress</a:t>
            </a:r>
            <a:r>
              <a:rPr lang="en-US" altLang="en-US" sz="1000" dirty="0">
                <a:latin typeface="Arial" panose="020B0604020202020204" pitchFamily="34" charset="0"/>
                <a:cs typeface="Arial" panose="020B0604020202020204" pitchFamily="34" charset="0"/>
              </a:rPr>
              <a:t> to a severe state or condition which may be characterized by severe cognitive impairment and will require assistance in treatment:	</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171450" lvl="1" indent="-171450" defTabSz="182880" eaLnBrk="1" hangingPunct="1">
              <a:spcBef>
                <a:spcPct val="0"/>
              </a:spcBef>
              <a:buClr>
                <a:schemeClr val="tx2"/>
              </a:buClr>
              <a:buFont typeface="Arial" panose="020B0604020202020204" pitchFamily="34" charset="0"/>
              <a:buChar char="•"/>
              <a:tabLst>
                <a:tab pos="182880" algn="l"/>
              </a:tabLst>
            </a:pPr>
            <a:r>
              <a:rPr lang="en-US" altLang="en-US" sz="1000" dirty="0">
                <a:latin typeface="Arial" panose="020B0604020202020204" pitchFamily="34" charset="0"/>
                <a:cs typeface="Arial" panose="020B0604020202020204" pitchFamily="34" charset="0"/>
              </a:rPr>
              <a:t>Inability to swallow		• Unresponsiveness 	</a:t>
            </a:r>
          </a:p>
          <a:p>
            <a:pPr marL="171450" lvl="1" indent="-171450" defTabSz="182880">
              <a:spcBef>
                <a:spcPct val="0"/>
              </a:spcBef>
              <a:buClr>
                <a:schemeClr val="tx2"/>
              </a:buClr>
              <a:buFont typeface="Arial" panose="020B0604020202020204" pitchFamily="34" charset="0"/>
              <a:buChar char="•"/>
              <a:tabLst>
                <a:tab pos="182880" algn="l"/>
              </a:tabLst>
            </a:pPr>
            <a:r>
              <a:rPr lang="en-US" altLang="en-US" sz="1000" dirty="0">
                <a:latin typeface="Arial" panose="020B0604020202020204" pitchFamily="34" charset="0"/>
                <a:cs typeface="Arial" panose="020B0604020202020204" pitchFamily="34" charset="0"/>
              </a:rPr>
              <a:t>Unconsciousness		• Seizure activity or convulsions (jerking movements)</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dirty="0">
                <a:latin typeface="Arial" panose="020B0604020202020204" pitchFamily="34" charset="0"/>
                <a:cs typeface="Arial" panose="020B0604020202020204" pitchFamily="34" charset="0"/>
              </a:rPr>
              <a:t>Remember, onset and progression can happen very quickly.  Each student will have his/her own set of symptoms that characterize hypoglycemia.  These should be listed in the DMMP.  </a:t>
            </a:r>
          </a:p>
          <a:p>
            <a:pPr marL="0" lvl="1" eaLnBrk="1" hangingPunct="1">
              <a:spcBef>
                <a:spcPct val="0"/>
              </a:spcBef>
              <a:buClr>
                <a:schemeClr val="tx2"/>
              </a:buClr>
              <a:tabLst>
                <a:tab pos="2854325" algn="l"/>
              </a:tabLst>
            </a:pPr>
            <a:endParaRPr lang="en-US" altLang="en-US" sz="1000" dirty="0">
              <a:latin typeface="Arial" panose="020B0604020202020204" pitchFamily="34" charset="0"/>
              <a:cs typeface="Arial" panose="020B0604020202020204" pitchFamily="34" charset="0"/>
            </a:endParaRPr>
          </a:p>
          <a:p>
            <a:pPr marL="0" lvl="1" eaLnBrk="1" hangingPunct="1">
              <a:spcBef>
                <a:spcPct val="0"/>
              </a:spcBef>
              <a:buClr>
                <a:schemeClr val="tx2"/>
              </a:buClr>
              <a:tabLst>
                <a:tab pos="2854325" algn="l"/>
              </a:tabLst>
            </a:pPr>
            <a:r>
              <a:rPr lang="en-US" altLang="en-US" sz="1000" b="1" dirty="0">
                <a:latin typeface="Arial" panose="020B0604020202020204" pitchFamily="34" charset="0"/>
                <a:cs typeface="Arial" panose="020B0604020202020204" pitchFamily="34" charset="0"/>
              </a:rPr>
              <a:t>The important thing to remember is that early recognition and intervention is the best strategy to prevent progression to more severe symptoms. </a:t>
            </a: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239455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841224" cy="1780733"/>
          </a:xfrm>
        </p:spPr>
        <p:txBody>
          <a:bodyPr/>
          <a:lstStyle/>
          <a:p>
            <a:r>
              <a:rPr lang="en-US" dirty="0"/>
              <a:t>AFTER-SCHOOL PROGRAMS, SPORTS, AND CAMPS</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8897" y="2136613"/>
            <a:ext cx="8864867" cy="412948"/>
          </a:xfrm>
        </p:spPr>
        <p:txBody>
          <a:bodyPr/>
          <a:lstStyle/>
          <a:p>
            <a:pPr marL="0" indent="0">
              <a:buNone/>
            </a:pPr>
            <a:r>
              <a:rPr lang="en-US" sz="1870" b="1" dirty="0">
                <a:solidFill>
                  <a:schemeClr val="accent1"/>
                </a:solidFill>
              </a:rPr>
              <a:t>If a child should become unconscious, or can’t eat, drink, or swallow…</a:t>
            </a:r>
          </a:p>
          <a:p>
            <a:pPr marL="0" indent="0">
              <a:buNone/>
            </a:pPr>
            <a:endParaRPr lang="en-US" sz="1400" b="1" dirty="0">
              <a:solidFill>
                <a:schemeClr val="accent1"/>
              </a:solidFill>
            </a:endParaRP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Severe Low Blood Glucose &lt;54 mg/dL </a:t>
            </a:r>
          </a:p>
        </p:txBody>
      </p:sp>
      <p:sp>
        <p:nvSpPr>
          <p:cNvPr id="5" name="Text Placeholder 1">
            <a:extLst>
              <a:ext uri="{FF2B5EF4-FFF2-40B4-BE49-F238E27FC236}">
                <a16:creationId xmlns:a16="http://schemas.microsoft.com/office/drawing/2014/main" id="{9F382D09-EA2E-3F0E-EE3D-4F806B50E940}"/>
              </a:ext>
            </a:extLst>
          </p:cNvPr>
          <p:cNvSpPr txBox="1">
            <a:spLocks/>
          </p:cNvSpPr>
          <p:nvPr/>
        </p:nvSpPr>
        <p:spPr>
          <a:xfrm>
            <a:off x="798897" y="2657510"/>
            <a:ext cx="9452008" cy="287771"/>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buFont typeface="+mj-lt"/>
              <a:buAutoNum type="arabicPeriod"/>
            </a:pPr>
            <a:r>
              <a:rPr lang="en-US" sz="1870" b="1" dirty="0"/>
              <a:t>A glucagon emergency kit should be given without delay</a:t>
            </a:r>
            <a:endParaRPr lang="en-US" sz="1870" dirty="0"/>
          </a:p>
        </p:txBody>
      </p:sp>
      <p:sp>
        <p:nvSpPr>
          <p:cNvPr id="6" name="Text Placeholder 1">
            <a:extLst>
              <a:ext uri="{FF2B5EF4-FFF2-40B4-BE49-F238E27FC236}">
                <a16:creationId xmlns:a16="http://schemas.microsoft.com/office/drawing/2014/main" id="{6E5C401B-1EBF-965A-C82E-461EE1994F14}"/>
              </a:ext>
            </a:extLst>
          </p:cNvPr>
          <p:cNvSpPr txBox="1">
            <a:spLocks/>
          </p:cNvSpPr>
          <p:nvPr/>
        </p:nvSpPr>
        <p:spPr>
          <a:xfrm>
            <a:off x="798897" y="5488871"/>
            <a:ext cx="9452008" cy="74225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457200">
              <a:buFont typeface="+mj-lt"/>
              <a:buAutoNum type="arabicPeriod" startAt="2"/>
            </a:pPr>
            <a:r>
              <a:rPr lang="en-US" sz="1870" b="1" dirty="0"/>
              <a:t>EMS/911 and parents should be called immediately medication administration</a:t>
            </a:r>
          </a:p>
          <a:p>
            <a:pPr marL="342900" indent="-342900">
              <a:buFont typeface="+mj-lt"/>
              <a:buAutoNum type="arabicPeriod" startAt="2"/>
            </a:pPr>
            <a:endParaRPr lang="en-US" sz="1870" b="1" dirty="0"/>
          </a:p>
        </p:txBody>
      </p:sp>
      <p:pic>
        <p:nvPicPr>
          <p:cNvPr id="7" name="Picture 2" descr="Baqsimi Nasal Powder: Uses, Instructions, Side Effects">
            <a:extLst>
              <a:ext uri="{FF2B5EF4-FFF2-40B4-BE49-F238E27FC236}">
                <a16:creationId xmlns:a16="http://schemas.microsoft.com/office/drawing/2014/main" id="{81FDAAED-D79D-289F-60B7-0D4895D78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983" y="3233052"/>
            <a:ext cx="1559780" cy="1906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voke HypoPen® (glucagon injection): For Very Low Blood Sugar">
            <a:extLst>
              <a:ext uri="{FF2B5EF4-FFF2-40B4-BE49-F238E27FC236}">
                <a16:creationId xmlns:a16="http://schemas.microsoft.com/office/drawing/2014/main" id="{F0A78F42-1827-EE9B-314D-B614B6F4E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795" y="3428486"/>
            <a:ext cx="2590800" cy="15567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4F52AC86-12BA-DFD6-7CD5-8F4AEB727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46" y="3498354"/>
            <a:ext cx="2291648" cy="13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Hyperglycemia: </a:t>
            </a:r>
            <a:br>
              <a:rPr lang="en-US" dirty="0"/>
            </a:br>
            <a:r>
              <a:rPr lang="en-US" dirty="0"/>
              <a:t>Glucose &gt;180 mg/dL</a:t>
            </a:r>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Symptoms</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355349"/>
            <a:ext cx="2839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2"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Lack of concentration</a:t>
            </a:r>
          </a:p>
          <a:p>
            <a:pPr marL="285750" indent="-285750">
              <a:lnSpc>
                <a:spcPct val="100000"/>
              </a:lnSpc>
              <a:spcBef>
                <a:spcPts val="0"/>
              </a:spcBef>
              <a:buFont typeface="Wingdings" pitchFamily="2" charset="2"/>
              <a:buChar char="§"/>
            </a:pPr>
            <a:r>
              <a:rPr lang="en-US" sz="1400" b="0" dirty="0"/>
              <a:t>Thirst     </a:t>
            </a:r>
          </a:p>
          <a:p>
            <a:pPr marL="285750" indent="-285750">
              <a:lnSpc>
                <a:spcPct val="100000"/>
              </a:lnSpc>
              <a:spcBef>
                <a:spcPts val="0"/>
              </a:spcBef>
              <a:buFont typeface="Wingdings" pitchFamily="2" charset="2"/>
              <a:buChar char="§"/>
            </a:pPr>
            <a:r>
              <a:rPr lang="en-US" sz="1400" b="0" dirty="0"/>
              <a:t>Frequent urination</a:t>
            </a:r>
          </a:p>
          <a:p>
            <a:pPr marL="285750" indent="-285750">
              <a:lnSpc>
                <a:spcPct val="100000"/>
              </a:lnSpc>
              <a:spcBef>
                <a:spcPts val="0"/>
              </a:spcBef>
              <a:buFont typeface="Wingdings" pitchFamily="2" charset="2"/>
              <a:buChar char="§"/>
            </a:pPr>
            <a:r>
              <a:rPr lang="en-US" sz="1400" b="0" dirty="0"/>
              <a:t>Flushing of the skin</a:t>
            </a:r>
          </a:p>
          <a:p>
            <a:pPr marL="285750" indent="-285750">
              <a:lnSpc>
                <a:spcPct val="100000"/>
              </a:lnSpc>
              <a:spcBef>
                <a:spcPts val="0"/>
              </a:spcBef>
              <a:buFont typeface="Wingdings" pitchFamily="2" charset="2"/>
              <a:buChar char="§"/>
            </a:pPr>
            <a:r>
              <a:rPr lang="en-US" sz="1400" b="0" dirty="0"/>
              <a:t>Sweet, fruity breath</a:t>
            </a:r>
          </a:p>
          <a:p>
            <a:pPr marL="285750" indent="-285750">
              <a:lnSpc>
                <a:spcPct val="100000"/>
              </a:lnSpc>
              <a:spcBef>
                <a:spcPts val="0"/>
              </a:spcBef>
              <a:buFont typeface="Wingdings" pitchFamily="2" charset="2"/>
              <a:buChar char="§"/>
            </a:pPr>
            <a:r>
              <a:rPr lang="en-US" sz="1400" b="0" dirty="0"/>
              <a:t>Blurred vision</a:t>
            </a:r>
          </a:p>
          <a:p>
            <a:pPr marL="285750" indent="-285750">
              <a:lnSpc>
                <a:spcPct val="100000"/>
              </a:lnSpc>
              <a:spcBef>
                <a:spcPts val="0"/>
              </a:spcBef>
              <a:buFont typeface="Wingdings" pitchFamily="2" charset="2"/>
              <a:buChar char="§"/>
            </a:pPr>
            <a:r>
              <a:rPr lang="en-US" sz="1400" b="0" dirty="0"/>
              <a:t>Weight loss	</a:t>
            </a:r>
          </a:p>
          <a:p>
            <a:pPr marL="285750" indent="-285750">
              <a:lnSpc>
                <a:spcPct val="100000"/>
              </a:lnSpc>
              <a:spcBef>
                <a:spcPts val="0"/>
              </a:spcBef>
              <a:buFont typeface="Wingdings" pitchFamily="2" charset="2"/>
              <a:buChar char="§"/>
            </a:pPr>
            <a:r>
              <a:rPr lang="en-US" sz="1400" b="0" dirty="0"/>
              <a:t>Increased hunger</a:t>
            </a:r>
          </a:p>
          <a:p>
            <a:pPr marL="285750" indent="-285750">
              <a:lnSpc>
                <a:spcPct val="100000"/>
              </a:lnSpc>
              <a:spcBef>
                <a:spcPts val="0"/>
              </a:spcBef>
              <a:buFont typeface="Wingdings" pitchFamily="2" charset="2"/>
              <a:buChar char="§"/>
            </a:pPr>
            <a:r>
              <a:rPr lang="en-US" sz="1400" b="0" dirty="0"/>
              <a:t>Stomach pains</a:t>
            </a:r>
          </a:p>
          <a:p>
            <a:pPr marL="285750" indent="-285750">
              <a:lnSpc>
                <a:spcPct val="100000"/>
              </a:lnSpc>
              <a:spcBef>
                <a:spcPts val="0"/>
              </a:spcBef>
              <a:buFont typeface="Wingdings" pitchFamily="2" charset="2"/>
              <a:buChar char="§"/>
            </a:pPr>
            <a:r>
              <a:rPr lang="en-US" sz="1400" b="0" dirty="0"/>
              <a:t>Fatigue/sleepiness</a:t>
            </a:r>
          </a:p>
        </p:txBody>
      </p:sp>
      <p:sp>
        <p:nvSpPr>
          <p:cNvPr id="22" name="Rectangle 21">
            <a:extLst>
              <a:ext uri="{FF2B5EF4-FFF2-40B4-BE49-F238E27FC236}">
                <a16:creationId xmlns:a16="http://schemas.microsoft.com/office/drawing/2014/main" id="{EF41DCE0-DE24-7B2D-0320-34CAA27E464B}"/>
              </a:ext>
            </a:extLst>
          </p:cNvPr>
          <p:cNvSpPr/>
          <p:nvPr/>
        </p:nvSpPr>
        <p:spPr>
          <a:xfrm>
            <a:off x="4157347"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3" name="Text Placeholder 4">
            <a:extLst>
              <a:ext uri="{FF2B5EF4-FFF2-40B4-BE49-F238E27FC236}">
                <a16:creationId xmlns:a16="http://schemas.microsoft.com/office/drawing/2014/main" id="{9D8A6D41-A30E-370D-4E4F-92B8C1D00DC1}"/>
              </a:ext>
            </a:extLst>
          </p:cNvPr>
          <p:cNvSpPr txBox="1">
            <a:spLocks/>
          </p:cNvSpPr>
          <p:nvPr/>
        </p:nvSpPr>
        <p:spPr>
          <a:xfrm>
            <a:off x="4323599"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Moderate Symptoms</a:t>
            </a:r>
          </a:p>
        </p:txBody>
      </p:sp>
      <p:cxnSp>
        <p:nvCxnSpPr>
          <p:cNvPr id="24" name="Straight Connector 23">
            <a:extLst>
              <a:ext uri="{FF2B5EF4-FFF2-40B4-BE49-F238E27FC236}">
                <a16:creationId xmlns:a16="http://schemas.microsoft.com/office/drawing/2014/main" id="{651752B1-61ED-C943-93D1-D24F86BD1D22}"/>
              </a:ext>
            </a:extLst>
          </p:cNvPr>
          <p:cNvCxnSpPr>
            <a:cxnSpLocks/>
          </p:cNvCxnSpPr>
          <p:nvPr/>
        </p:nvCxnSpPr>
        <p:spPr>
          <a:xfrm>
            <a:off x="4346129" y="3355349"/>
            <a:ext cx="283959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AE21710-A706-2CD4-580A-02A58E14F769}"/>
              </a:ext>
            </a:extLst>
          </p:cNvPr>
          <p:cNvSpPr txBox="1">
            <a:spLocks/>
          </p:cNvSpPr>
          <p:nvPr/>
        </p:nvSpPr>
        <p:spPr>
          <a:xfrm>
            <a:off x="4331181"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Dry mouth</a:t>
            </a:r>
          </a:p>
          <a:p>
            <a:pPr marL="285750" indent="-285750">
              <a:lnSpc>
                <a:spcPct val="100000"/>
              </a:lnSpc>
              <a:spcBef>
                <a:spcPts val="0"/>
              </a:spcBef>
              <a:buFont typeface="Wingdings" pitchFamily="2" charset="2"/>
              <a:buChar char="§"/>
            </a:pPr>
            <a:r>
              <a:rPr lang="en-US" sz="1400" b="0" dirty="0"/>
              <a:t>Vomiting</a:t>
            </a:r>
          </a:p>
          <a:p>
            <a:pPr marL="285750" indent="-285750">
              <a:lnSpc>
                <a:spcPct val="100000"/>
              </a:lnSpc>
              <a:spcBef>
                <a:spcPts val="0"/>
              </a:spcBef>
              <a:buFont typeface="Wingdings" pitchFamily="2" charset="2"/>
              <a:buChar char="§"/>
            </a:pPr>
            <a:r>
              <a:rPr lang="en-US" sz="1400" b="0" dirty="0"/>
              <a:t>Stomach cramps</a:t>
            </a:r>
          </a:p>
          <a:p>
            <a:pPr marL="285750" indent="-285750">
              <a:lnSpc>
                <a:spcPct val="100000"/>
              </a:lnSpc>
              <a:spcBef>
                <a:spcPts val="0"/>
              </a:spcBef>
              <a:buFont typeface="Wingdings" pitchFamily="2" charset="2"/>
              <a:buChar char="§"/>
            </a:pPr>
            <a:r>
              <a:rPr lang="en-US" sz="1400" b="0" dirty="0"/>
              <a:t>Nausea</a:t>
            </a:r>
          </a:p>
        </p:txBody>
      </p:sp>
      <p:sp>
        <p:nvSpPr>
          <p:cNvPr id="26" name="Rectangle 25">
            <a:extLst>
              <a:ext uri="{FF2B5EF4-FFF2-40B4-BE49-F238E27FC236}">
                <a16:creationId xmlns:a16="http://schemas.microsoft.com/office/drawing/2014/main" id="{ADCFA92E-642C-3083-FF7B-040A983FBBD2}"/>
              </a:ext>
            </a:extLst>
          </p:cNvPr>
          <p:cNvSpPr/>
          <p:nvPr/>
        </p:nvSpPr>
        <p:spPr>
          <a:xfrm>
            <a:off x="7547910"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771416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flipV="1">
            <a:off x="7736692" y="3355073"/>
            <a:ext cx="2839598" cy="2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772174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Labored breathing</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Profound weakness</a:t>
            </a:r>
          </a:p>
          <a:p>
            <a:pPr marL="285750" indent="-285750">
              <a:lnSpc>
                <a:spcPct val="100000"/>
              </a:lnSpc>
              <a:spcBef>
                <a:spcPts val="0"/>
              </a:spcBef>
              <a:buFont typeface="Wingdings" pitchFamily="2" charset="2"/>
              <a:buChar char="§"/>
            </a:pPr>
            <a:r>
              <a:rPr lang="en-US" sz="1400" b="0" dirty="0"/>
              <a:t>Unconscious</a:t>
            </a:r>
          </a:p>
        </p:txBody>
      </p:sp>
    </p:spTree>
    <p:extLst>
      <p:ext uri="{BB962C8B-B14F-4D97-AF65-F5344CB8AC3E}">
        <p14:creationId xmlns:p14="http://schemas.microsoft.com/office/powerpoint/2010/main" val="407168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7976078" cy="1890646"/>
          </a:xfrm>
        </p:spPr>
        <p:txBody>
          <a:bodyPr/>
          <a:lstStyle/>
          <a:p>
            <a:r>
              <a:rPr lang="en-US" dirty="0"/>
              <a:t>Children with diabetes have individual target ranges based on their age and ability to feel low blood glucose, see the Diabetes Medical Management Plan (DMMP) for individual goals</a:t>
            </a:r>
          </a:p>
          <a:p>
            <a:r>
              <a:rPr lang="en-US" dirty="0"/>
              <a:t>If above (hyperglycemia) or below (hypoglycemia) their target range, they may need an intervention or treatment to correct glucose levels back into a safe range to avoid serious acute complications </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TARGET Blood Glucose Range </a:t>
            </a:r>
          </a:p>
        </p:txBody>
      </p:sp>
      <p:pic>
        <p:nvPicPr>
          <p:cNvPr id="5" name="Picture 4">
            <a:extLst>
              <a:ext uri="{FF2B5EF4-FFF2-40B4-BE49-F238E27FC236}">
                <a16:creationId xmlns:a16="http://schemas.microsoft.com/office/drawing/2014/main" id="{701A0A30-76EA-0E2A-EB2D-62D490B20F7A}"/>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1697505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9179236" cy="2661241"/>
          </a:xfrm>
        </p:spPr>
        <p:txBody>
          <a:bodyPr/>
          <a:lstStyle/>
          <a:p>
            <a:pPr>
              <a:spcBef>
                <a:spcPts val="733"/>
              </a:spcBef>
            </a:pPr>
            <a:r>
              <a:rPr lang="en-US" sz="1870" dirty="0"/>
              <a:t>Most students with diabetes need to take insulin several times per day</a:t>
            </a:r>
          </a:p>
          <a:p>
            <a:pPr>
              <a:spcBef>
                <a:spcPts val="733"/>
              </a:spcBef>
            </a:pPr>
            <a:r>
              <a:rPr lang="en-US" sz="1870" dirty="0"/>
              <a:t>Insulin dosing varies for students and doses change over time</a:t>
            </a:r>
          </a:p>
          <a:p>
            <a:pPr>
              <a:spcBef>
                <a:spcPts val="733"/>
              </a:spcBef>
            </a:pPr>
            <a:r>
              <a:rPr lang="en-US" sz="1870" dirty="0"/>
              <a:t>Insulin dosing and timing will be specified in the DMMP or other care plan. These health care provider orders may include provisions for the parent/guardian and/or capable students to modify dosing themselves </a:t>
            </a:r>
          </a:p>
          <a:p>
            <a:pPr>
              <a:spcBef>
                <a:spcPts val="733"/>
              </a:spcBef>
            </a:pPr>
            <a:r>
              <a:rPr lang="en-US" sz="1870" dirty="0"/>
              <a:t>How, where, and who may perform or assist with insulin administration should be documented</a:t>
            </a:r>
          </a:p>
          <a:p>
            <a:pPr marL="0" indent="0">
              <a:spcBef>
                <a:spcPts val="733"/>
              </a:spcBef>
              <a:buNone/>
            </a:pPr>
            <a:endParaRPr lang="en-US" sz="1870"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Insulin Dosing</a:t>
            </a:r>
          </a:p>
        </p:txBody>
      </p:sp>
      <p:pic>
        <p:nvPicPr>
          <p:cNvPr id="16" name="Picture 15">
            <a:extLst>
              <a:ext uri="{FF2B5EF4-FFF2-40B4-BE49-F238E27FC236}">
                <a16:creationId xmlns:a16="http://schemas.microsoft.com/office/drawing/2014/main" id="{4BF8D9FB-AFC0-61FE-C73D-EA7BC0719F01}"/>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256016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9179236" cy="3038781"/>
          </a:xfrm>
        </p:spPr>
        <p:txBody>
          <a:bodyPr/>
          <a:lstStyle/>
          <a:p>
            <a:pPr>
              <a:spcBef>
                <a:spcPts val="733"/>
              </a:spcBef>
            </a:pPr>
            <a:r>
              <a:rPr lang="en-US" sz="1870" dirty="0"/>
              <a:t>Students with diabetes need the freedom to check their blood glucose and drink and eat as needed</a:t>
            </a:r>
          </a:p>
          <a:p>
            <a:pPr>
              <a:spcBef>
                <a:spcPts val="733"/>
              </a:spcBef>
            </a:pPr>
            <a:r>
              <a:rPr lang="en-US" sz="1870" dirty="0"/>
              <a:t>Recognize hypoglycemia symptoms and be aware that students need immediate treatment if their  glucose &lt; 70 mg/dL </a:t>
            </a:r>
          </a:p>
          <a:p>
            <a:pPr>
              <a:spcBef>
                <a:spcPts val="733"/>
              </a:spcBef>
            </a:pPr>
            <a:r>
              <a:rPr lang="en-US" sz="1870" dirty="0"/>
              <a:t>Students with high blood glucose need to drink extra water. A glucose of &gt;180 mg/dL needs increased water</a:t>
            </a:r>
          </a:p>
          <a:p>
            <a:pPr>
              <a:spcBef>
                <a:spcPts val="733"/>
              </a:spcBef>
            </a:pPr>
            <a:r>
              <a:rPr lang="en-US" sz="1870" dirty="0"/>
              <a:t>Exercise should be avoided if students have ketones</a:t>
            </a:r>
          </a:p>
          <a:p>
            <a:pPr>
              <a:spcBef>
                <a:spcPts val="733"/>
              </a:spcBef>
            </a:pPr>
            <a:r>
              <a:rPr lang="en-US" sz="1870" dirty="0"/>
              <a:t>Know how to administer glucagon and where it is kept</a:t>
            </a:r>
          </a:p>
          <a:p>
            <a:pPr>
              <a:spcBef>
                <a:spcPts val="733"/>
              </a:spcBef>
            </a:pPr>
            <a:r>
              <a:rPr lang="en-US" sz="1870" dirty="0"/>
              <a:t>Children with diabetes have individualized target ranges.</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Information for Coaches</a:t>
            </a:r>
          </a:p>
        </p:txBody>
      </p:sp>
      <p:pic>
        <p:nvPicPr>
          <p:cNvPr id="4" name="Picture 3">
            <a:extLst>
              <a:ext uri="{FF2B5EF4-FFF2-40B4-BE49-F238E27FC236}">
                <a16:creationId xmlns:a16="http://schemas.microsoft.com/office/drawing/2014/main" id="{2F1A3D38-264E-2323-D04B-8D0CF34D1341}"/>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367624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87189" y="2741813"/>
            <a:ext cx="9179236" cy="287771"/>
          </a:xfrm>
        </p:spPr>
        <p:txBody>
          <a:bodyPr/>
          <a:lstStyle/>
          <a:p>
            <a:pPr marL="0" indent="0">
              <a:spcBef>
                <a:spcPts val="733"/>
              </a:spcBef>
              <a:buNone/>
            </a:pPr>
            <a:r>
              <a:rPr lang="en-US" sz="1870" b="1" dirty="0">
                <a:solidFill>
                  <a:schemeClr val="accent1"/>
                </a:solidFill>
              </a:rPr>
              <a:t>If no scheduled snack but the child is going to be active for at least 30 minutes:</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Physical Activity for Students on Insulin Therapy</a:t>
            </a:r>
          </a:p>
        </p:txBody>
      </p:sp>
      <p:graphicFrame>
        <p:nvGraphicFramePr>
          <p:cNvPr id="5" name="Diagram 4">
            <a:extLst>
              <a:ext uri="{FF2B5EF4-FFF2-40B4-BE49-F238E27FC236}">
                <a16:creationId xmlns:a16="http://schemas.microsoft.com/office/drawing/2014/main" id="{4AC12695-B8C1-3334-72E8-07F84364C8A5}"/>
              </a:ext>
            </a:extLst>
          </p:cNvPr>
          <p:cNvGraphicFramePr/>
          <p:nvPr>
            <p:extLst>
              <p:ext uri="{D42A27DB-BD31-4B8C-83A1-F6EECF244321}">
                <p14:modId xmlns:p14="http://schemas.microsoft.com/office/powerpoint/2010/main" val="863531162"/>
              </p:ext>
            </p:extLst>
          </p:nvPr>
        </p:nvGraphicFramePr>
        <p:xfrm>
          <a:off x="787188" y="3029584"/>
          <a:ext cx="10754571" cy="2903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427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High Alert Situations</a:t>
            </a:r>
          </a:p>
        </p:txBody>
      </p:sp>
      <p:graphicFrame>
        <p:nvGraphicFramePr>
          <p:cNvPr id="10" name="Content Placeholder 3">
            <a:extLst>
              <a:ext uri="{FF2B5EF4-FFF2-40B4-BE49-F238E27FC236}">
                <a16:creationId xmlns:a16="http://schemas.microsoft.com/office/drawing/2014/main" id="{4954ECBB-BD7F-4F40-A6B4-1F54B9F627D9}"/>
              </a:ext>
            </a:extLst>
          </p:cNvPr>
          <p:cNvGraphicFramePr>
            <a:graphicFrameLocks/>
          </p:cNvGraphicFramePr>
          <p:nvPr>
            <p:extLst>
              <p:ext uri="{D42A27DB-BD31-4B8C-83A1-F6EECF244321}">
                <p14:modId xmlns:p14="http://schemas.microsoft.com/office/powerpoint/2010/main" val="1303318897"/>
              </p:ext>
            </p:extLst>
          </p:nvPr>
        </p:nvGraphicFramePr>
        <p:xfrm>
          <a:off x="758030" y="2656573"/>
          <a:ext cx="10885330" cy="241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2">
            <a:extLst>
              <a:ext uri="{FF2B5EF4-FFF2-40B4-BE49-F238E27FC236}">
                <a16:creationId xmlns:a16="http://schemas.microsoft.com/office/drawing/2014/main" id="{96665EE6-FAA7-7B09-7656-8A13CF936196}"/>
              </a:ext>
            </a:extLst>
          </p:cNvPr>
          <p:cNvSpPr txBox="1">
            <a:spLocks/>
          </p:cNvSpPr>
          <p:nvPr/>
        </p:nvSpPr>
        <p:spPr>
          <a:xfrm>
            <a:off x="670106" y="2032001"/>
            <a:ext cx="9479734" cy="47056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E5F5D"/>
                </a:solidFill>
                <a:latin typeface="Arial Regular" charset="0"/>
                <a:ea typeface="Arial Regular"/>
                <a:cs typeface="Arial Regular"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rgbClr val="5E5F5D"/>
                </a:solidFill>
                <a:latin typeface="Arial Regular" charset="0"/>
                <a:ea typeface="Arial Regular"/>
                <a:cs typeface="Arial Regular"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E5F5D"/>
                </a:solidFill>
                <a:latin typeface="Arial Regular" charset="0"/>
                <a:ea typeface="Arial Regular"/>
                <a:cs typeface="Arial Regular"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E5F5D"/>
                </a:solidFill>
                <a:latin typeface="Arial Regular" charset="0"/>
                <a:ea typeface="Arial Regular"/>
                <a:cs typeface="Arial Regular" charset="0"/>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rgbClr val="5E5F5D"/>
                </a:solidFill>
                <a:latin typeface="Arial Regular" charset="0"/>
                <a:ea typeface="Arial Regular"/>
                <a:cs typeface="Arial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eaLnBrk="1" fontAlgn="auto" hangingPunct="1">
              <a:spcAft>
                <a:spcPts val="0"/>
              </a:spcAft>
              <a:buFont typeface="Arial"/>
              <a:buNone/>
              <a:defRPr/>
            </a:pPr>
            <a:r>
              <a:rPr lang="en-US" altLang="en-US" sz="2000" b="1" dirty="0">
                <a:solidFill>
                  <a:schemeClr val="accent1"/>
                </a:solidFill>
                <a:latin typeface="Arial" panose="020B0604020202020204" pitchFamily="34" charset="0"/>
                <a:ea typeface="+mn-ea"/>
                <a:cs typeface="Arial" panose="020B0604020202020204" pitchFamily="34" charset="0"/>
              </a:rPr>
              <a:t>Parent/guardian should be called if a child or youth with diabetes has:</a:t>
            </a:r>
          </a:p>
          <a:p>
            <a:pPr marL="0" eaLnBrk="1" fontAlgn="auto" hangingPunct="1">
              <a:spcAft>
                <a:spcPts val="0"/>
              </a:spcAft>
              <a:buFont typeface="Arial"/>
              <a:buNone/>
              <a:defRPr/>
            </a:pPr>
            <a:endParaRPr lang="en-US" altLang="en-US" sz="2000" b="1" dirty="0">
              <a:solidFill>
                <a:schemeClr val="accent1"/>
              </a:solidFill>
              <a:latin typeface="Arial" panose="020B0604020202020204" pitchFamily="34" charset="0"/>
              <a:ea typeface="+mn-ea"/>
              <a:cs typeface="Arial" panose="020B0604020202020204" pitchFamily="34" charset="0"/>
            </a:endParaRPr>
          </a:p>
          <a:p>
            <a:pPr marL="0" eaLnBrk="1" fontAlgn="auto" hangingPunct="1">
              <a:spcAft>
                <a:spcPts val="0"/>
              </a:spcAft>
              <a:buFont typeface="Arial"/>
              <a:buNone/>
              <a:defRPr/>
            </a:pPr>
            <a:endParaRPr lang="en-US" altLang="en-US" sz="2000" b="1" dirty="0">
              <a:solidFill>
                <a:schemeClr val="accent1"/>
              </a:solidFill>
              <a:latin typeface="Arial" panose="020B0604020202020204" pitchFamily="34" charset="0"/>
              <a:ea typeface="+mn-ea"/>
              <a:cs typeface="Arial" panose="020B0604020202020204" pitchFamily="34" charset="0"/>
            </a:endParaRPr>
          </a:p>
          <a:p>
            <a:pPr eaLnBrk="1" fontAlgn="auto" hangingPunct="1">
              <a:spcAft>
                <a:spcPts val="0"/>
              </a:spcAft>
              <a:buFont typeface="Arial"/>
              <a:buNone/>
              <a:defRPr/>
            </a:pPr>
            <a:endParaRPr lang="en-US" i="0" dirty="0">
              <a:ea typeface="+mn-ea"/>
            </a:endParaRPr>
          </a:p>
        </p:txBody>
      </p:sp>
    </p:spTree>
    <p:extLst>
      <p:ext uri="{BB962C8B-B14F-4D97-AF65-F5344CB8AC3E}">
        <p14:creationId xmlns:p14="http://schemas.microsoft.com/office/powerpoint/2010/main" val="4208755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16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118276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AFTER-SCHOOL PROGRAMS, SPORTS AND CAMPS</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Which of the following tasks are necessary for appropriate diabetes care? </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Insulin administration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Blood glucose administration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Carbohydrate counting</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Recognition and treatment of hypoglycemia (low blood glucose)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 the above</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Parental attendance cannot be required in order for the student to receive diabetes care at after-school activities.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What should children with diabetes be allowed to do if they are playing sports?</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Children with diabetes should not be allowed to play sports</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Have access to water and snacks</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Self-manage their diabetes if they are capable of doing so</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B and C</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None of the above</a:t>
            </a:r>
          </a:p>
          <a:p>
            <a:pPr marL="804672">
              <a:spcBef>
                <a:spcPts val="0"/>
              </a:spcBef>
              <a:spcAft>
                <a:spcPts val="0"/>
              </a:spcAft>
              <a:buClr>
                <a:schemeClr val="accent1"/>
              </a:buClr>
              <a:buFont typeface="+mj-lt"/>
              <a:buAutoNum type="alphaLcPeriod"/>
              <a:tabLst>
                <a:tab pos="450850" algn="l"/>
              </a:tabLst>
              <a:defRPr/>
            </a:pPr>
            <a:endPar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endParaRPr>
          </a:p>
          <a:p>
            <a:pPr marL="804672">
              <a:spcBef>
                <a:spcPts val="0"/>
              </a:spcBef>
              <a:spcAft>
                <a:spcPts val="0"/>
              </a:spcAft>
              <a:buClr>
                <a:schemeClr val="accent1"/>
              </a:buClr>
              <a:buFont typeface="+mj-lt"/>
              <a:buAutoNum type="alphaLcPeriod"/>
              <a:tabLst>
                <a:tab pos="450850" algn="l"/>
              </a:tabLst>
              <a:defRPr/>
            </a:pPr>
            <a:endPar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2965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All program staff members should have basic knowledge of diabetes and know who to contact for help.  </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391489"/>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Basic components of diabetes care at after-school programs, sports, and camps</a:t>
            </a:r>
          </a:p>
          <a:p>
            <a:endParaRPr lang="en-US" sz="1867" dirty="0"/>
          </a:p>
          <a:p>
            <a:r>
              <a:rPr lang="en-US" sz="1867" dirty="0"/>
              <a:t>Hypoglycemia and hyperglycemia</a:t>
            </a:r>
          </a:p>
          <a:p>
            <a:endParaRPr lang="en-US" sz="1867" dirty="0"/>
          </a:p>
          <a:p>
            <a:r>
              <a:rPr lang="en-US" sz="1867" dirty="0"/>
              <a:t>Physical activity guidelines for students with diabetes</a:t>
            </a:r>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762230"/>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4298831"/>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688788"/>
            <a:ext cx="7976078" cy="3557641"/>
          </a:xfrm>
        </p:spPr>
        <p:txBody>
          <a:bodyPr/>
          <a:lstStyle/>
          <a:p>
            <a:r>
              <a:rPr lang="en-US" dirty="0"/>
              <a:t>Children, especially young children, are totally dependent on adults for their care.</a:t>
            </a:r>
          </a:p>
          <a:p>
            <a:r>
              <a:rPr lang="en-US" dirty="0"/>
              <a:t>With proper planning and glucose management, children and/or youth with diabetes can and should be allowed to participate in ANY activity</a:t>
            </a:r>
          </a:p>
          <a:p>
            <a:r>
              <a:rPr lang="en-US" dirty="0"/>
              <a:t>Diabetes care plans will vary depending on the after-school activity and the youth’s level of independence</a:t>
            </a:r>
          </a:p>
          <a:p>
            <a:pPr lvl="1">
              <a:buFont typeface="Wingdings" pitchFamily="2" charset="2"/>
              <a:buChar char="§"/>
            </a:pPr>
            <a:r>
              <a:rPr lang="en-US" sz="1870" dirty="0">
                <a:latin typeface="Arial" panose="020B0604020202020204" pitchFamily="34" charset="0"/>
                <a:cs typeface="Arial" panose="020B0604020202020204" pitchFamily="34" charset="0"/>
              </a:rPr>
              <a:t>Extracurricular activities (band, choir, debate, etc.)</a:t>
            </a:r>
          </a:p>
          <a:p>
            <a:pPr lvl="1">
              <a:buFont typeface="Wingdings" pitchFamily="2" charset="2"/>
              <a:buChar char="§"/>
            </a:pPr>
            <a:r>
              <a:rPr lang="en-US" sz="1870" dirty="0">
                <a:latin typeface="Arial" panose="020B0604020202020204" pitchFamily="34" charset="0"/>
                <a:cs typeface="Arial" panose="020B0604020202020204" pitchFamily="34" charset="0"/>
              </a:rPr>
              <a:t>Sports</a:t>
            </a:r>
          </a:p>
          <a:p>
            <a:pPr lvl="1">
              <a:buFont typeface="Wingdings" pitchFamily="2" charset="2"/>
              <a:buChar char="§"/>
            </a:pPr>
            <a:r>
              <a:rPr lang="en-US" sz="1870" dirty="0">
                <a:latin typeface="Arial" panose="020B0604020202020204" pitchFamily="34" charset="0"/>
                <a:cs typeface="Arial" panose="020B0604020202020204" pitchFamily="34" charset="0"/>
              </a:rPr>
              <a:t>Day or overnight camps</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Caring for a Child or Youth with Diabetes at Camp</a:t>
            </a:r>
          </a:p>
          <a:p>
            <a:endParaRPr lang="en-US" dirty="0"/>
          </a:p>
        </p:txBody>
      </p:sp>
      <p:pic>
        <p:nvPicPr>
          <p:cNvPr id="6" name="Picture 5">
            <a:extLst>
              <a:ext uri="{FF2B5EF4-FFF2-40B4-BE49-F238E27FC236}">
                <a16:creationId xmlns:a16="http://schemas.microsoft.com/office/drawing/2014/main" id="{8339DBC6-484E-A774-BB98-7AA5FDCD5729}"/>
              </a:ext>
            </a:extLst>
          </p:cNvPr>
          <p:cNvPicPr>
            <a:picLocks noChangeAspect="1"/>
          </p:cNvPicPr>
          <p:nvPr/>
        </p:nvPicPr>
        <p:blipFill>
          <a:blip r:embed="rId3"/>
          <a:stretch>
            <a:fillRect/>
          </a:stretch>
        </p:blipFill>
        <p:spPr>
          <a:xfrm>
            <a:off x="781232" y="2759908"/>
            <a:ext cx="977900" cy="977900"/>
          </a:xfrm>
          <a:prstGeom prst="rect">
            <a:avLst/>
          </a:prstGeom>
        </p:spPr>
      </p:pic>
    </p:spTree>
    <p:extLst>
      <p:ext uri="{BB962C8B-B14F-4D97-AF65-F5344CB8AC3E}">
        <p14:creationId xmlns:p14="http://schemas.microsoft.com/office/powerpoint/2010/main" val="63645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762BA0-104F-EEDD-2F8D-760B69E3AEC6}"/>
              </a:ext>
            </a:extLst>
          </p:cNvPr>
          <p:cNvSpPr/>
          <p:nvPr/>
        </p:nvSpPr>
        <p:spPr>
          <a:xfrm>
            <a:off x="1769045" y="2762712"/>
            <a:ext cx="3925964" cy="274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a:xfrm>
            <a:off x="670106" y="1253016"/>
            <a:ext cx="10059933" cy="840317"/>
          </a:xfrm>
        </p:spPr>
        <p:txBody>
          <a:bodyPr/>
          <a:lstStyle/>
          <a:p>
            <a:r>
              <a:rPr lang="en-US" dirty="0"/>
              <a:t>Diabetes Management</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1918941" y="2762712"/>
            <a:ext cx="3639200" cy="274400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Food</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Not enough insulin or carbs don’t match insulin provided</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Illness, stress, injury</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Side effects from other medications (steroids)</a:t>
            </a:r>
          </a:p>
        </p:txBody>
      </p:sp>
      <p:sp>
        <p:nvSpPr>
          <p:cNvPr id="12" name="Rectangle 11">
            <a:extLst>
              <a:ext uri="{FF2B5EF4-FFF2-40B4-BE49-F238E27FC236}">
                <a16:creationId xmlns:a16="http://schemas.microsoft.com/office/drawing/2014/main" id="{28437ACD-FF0B-7E07-D167-ADBF35212BFD}"/>
              </a:ext>
            </a:extLst>
          </p:cNvPr>
          <p:cNvSpPr/>
          <p:nvPr/>
        </p:nvSpPr>
        <p:spPr>
          <a:xfrm>
            <a:off x="5949247" y="2762712"/>
            <a:ext cx="3925964" cy="274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0">
            <a:extLst>
              <a:ext uri="{FF2B5EF4-FFF2-40B4-BE49-F238E27FC236}">
                <a16:creationId xmlns:a16="http://schemas.microsoft.com/office/drawing/2014/main" id="{36ED0B60-2B9C-064C-875C-A281BF2EA153}"/>
              </a:ext>
            </a:extLst>
          </p:cNvPr>
          <p:cNvSpPr txBox="1">
            <a:spLocks/>
          </p:cNvSpPr>
          <p:nvPr/>
        </p:nvSpPr>
        <p:spPr>
          <a:xfrm>
            <a:off x="6099143" y="2762712"/>
            <a:ext cx="3639200" cy="274400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Too much insulin</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Carbohydrates don’t match insulin given or didn’t finish all carbohydrates after providing insulin</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Exercise or activity *</a:t>
            </a:r>
          </a:p>
        </p:txBody>
      </p:sp>
      <p:grpSp>
        <p:nvGrpSpPr>
          <p:cNvPr id="24" name="Group 23">
            <a:extLst>
              <a:ext uri="{FF2B5EF4-FFF2-40B4-BE49-F238E27FC236}">
                <a16:creationId xmlns:a16="http://schemas.microsoft.com/office/drawing/2014/main" id="{65DFE15C-D201-AB36-ADE5-4A62FF721DF7}"/>
              </a:ext>
            </a:extLst>
          </p:cNvPr>
          <p:cNvGrpSpPr/>
          <p:nvPr/>
        </p:nvGrpSpPr>
        <p:grpSpPr>
          <a:xfrm>
            <a:off x="1077304" y="2755824"/>
            <a:ext cx="530828" cy="2750895"/>
            <a:chOff x="9070377" y="2461184"/>
            <a:chExt cx="530828" cy="2750895"/>
          </a:xfrm>
        </p:grpSpPr>
        <p:sp>
          <p:nvSpPr>
            <p:cNvPr id="18" name="Chevron 17">
              <a:extLst>
                <a:ext uri="{FF2B5EF4-FFF2-40B4-BE49-F238E27FC236}">
                  <a16:creationId xmlns:a16="http://schemas.microsoft.com/office/drawing/2014/main" id="{83F3E90C-469E-9E5C-FE6F-E56DC2179802}"/>
                </a:ext>
              </a:extLst>
            </p:cNvPr>
            <p:cNvSpPr/>
            <p:nvPr/>
          </p:nvSpPr>
          <p:spPr>
            <a:xfrm rot="16200000">
              <a:off x="9027163" y="2504399"/>
              <a:ext cx="617257" cy="53082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9F724C25-C598-DDCB-52E2-3F66931183B2}"/>
                </a:ext>
              </a:extLst>
            </p:cNvPr>
            <p:cNvSpPr/>
            <p:nvPr/>
          </p:nvSpPr>
          <p:spPr>
            <a:xfrm rot="16200000">
              <a:off x="9027162" y="2931127"/>
              <a:ext cx="617257" cy="530827"/>
            </a:xfrm>
            <a:prstGeom prst="chevron">
              <a:avLst/>
            </a:prstGeom>
            <a:solidFill>
              <a:schemeClr val="accent1">
                <a:alpha val="900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a:extLst>
                <a:ext uri="{FF2B5EF4-FFF2-40B4-BE49-F238E27FC236}">
                  <a16:creationId xmlns:a16="http://schemas.microsoft.com/office/drawing/2014/main" id="{8785B4A3-CD24-6C54-5657-21FFD4B73BCF}"/>
                </a:ext>
              </a:extLst>
            </p:cNvPr>
            <p:cNvSpPr/>
            <p:nvPr/>
          </p:nvSpPr>
          <p:spPr>
            <a:xfrm rot="16200000">
              <a:off x="9027162" y="3357855"/>
              <a:ext cx="617257" cy="530827"/>
            </a:xfrm>
            <a:prstGeom prst="chevron">
              <a:avLst/>
            </a:prstGeom>
            <a:solidFill>
              <a:schemeClr val="accent1">
                <a:alpha val="798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a:extLst>
                <a:ext uri="{FF2B5EF4-FFF2-40B4-BE49-F238E27FC236}">
                  <a16:creationId xmlns:a16="http://schemas.microsoft.com/office/drawing/2014/main" id="{822AB6F2-A39F-9DB3-68F3-0D6243ABC39C}"/>
                </a:ext>
              </a:extLst>
            </p:cNvPr>
            <p:cNvSpPr/>
            <p:nvPr/>
          </p:nvSpPr>
          <p:spPr>
            <a:xfrm rot="16200000">
              <a:off x="9027161" y="3784584"/>
              <a:ext cx="617257" cy="530826"/>
            </a:xfrm>
            <a:prstGeom prst="chevron">
              <a:avLst/>
            </a:prstGeom>
            <a:solidFill>
              <a:schemeClr val="accent1">
                <a:alpha val="69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a:extLst>
                <a:ext uri="{FF2B5EF4-FFF2-40B4-BE49-F238E27FC236}">
                  <a16:creationId xmlns:a16="http://schemas.microsoft.com/office/drawing/2014/main" id="{88230F34-8F13-A969-9062-FE0512BD2900}"/>
                </a:ext>
              </a:extLst>
            </p:cNvPr>
            <p:cNvSpPr/>
            <p:nvPr/>
          </p:nvSpPr>
          <p:spPr>
            <a:xfrm rot="16200000">
              <a:off x="9027162" y="4211311"/>
              <a:ext cx="617257" cy="530827"/>
            </a:xfrm>
            <a:prstGeom prst="chevron">
              <a:avLst/>
            </a:prstGeom>
            <a:solidFill>
              <a:schemeClr val="accent1">
                <a:alpha val="60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a:extLst>
                <a:ext uri="{FF2B5EF4-FFF2-40B4-BE49-F238E27FC236}">
                  <a16:creationId xmlns:a16="http://schemas.microsoft.com/office/drawing/2014/main" id="{A9BA5638-EAB8-13F0-E054-31CECAAB69B3}"/>
                </a:ext>
              </a:extLst>
            </p:cNvPr>
            <p:cNvSpPr/>
            <p:nvPr/>
          </p:nvSpPr>
          <p:spPr>
            <a:xfrm rot="16200000">
              <a:off x="9027163" y="4638037"/>
              <a:ext cx="617257" cy="530827"/>
            </a:xfrm>
            <a:prstGeom prst="chevron">
              <a:avLst/>
            </a:prstGeom>
            <a:solidFill>
              <a:schemeClr val="accent1">
                <a:alpha val="499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F05CFA0C-B888-DCEC-1EFE-7FE5BFA631DD}"/>
              </a:ext>
            </a:extLst>
          </p:cNvPr>
          <p:cNvGrpSpPr/>
          <p:nvPr/>
        </p:nvGrpSpPr>
        <p:grpSpPr>
          <a:xfrm rot="10800000">
            <a:off x="9990180" y="2755824"/>
            <a:ext cx="530828" cy="2750895"/>
            <a:chOff x="9070377" y="2461184"/>
            <a:chExt cx="530828" cy="2750895"/>
          </a:xfrm>
        </p:grpSpPr>
        <p:sp>
          <p:nvSpPr>
            <p:cNvPr id="26" name="Chevron 25">
              <a:extLst>
                <a:ext uri="{FF2B5EF4-FFF2-40B4-BE49-F238E27FC236}">
                  <a16:creationId xmlns:a16="http://schemas.microsoft.com/office/drawing/2014/main" id="{C1110877-CB45-F7E5-9878-AB3046942D7E}"/>
                </a:ext>
              </a:extLst>
            </p:cNvPr>
            <p:cNvSpPr/>
            <p:nvPr/>
          </p:nvSpPr>
          <p:spPr>
            <a:xfrm rot="16200000">
              <a:off x="9027163" y="2504399"/>
              <a:ext cx="617257" cy="53082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A1306BEC-665E-3A56-FF1F-38D2C4E151C0}"/>
                </a:ext>
              </a:extLst>
            </p:cNvPr>
            <p:cNvSpPr/>
            <p:nvPr/>
          </p:nvSpPr>
          <p:spPr>
            <a:xfrm rot="16200000">
              <a:off x="9027162" y="2931127"/>
              <a:ext cx="617257" cy="530827"/>
            </a:xfrm>
            <a:prstGeom prst="chevron">
              <a:avLst/>
            </a:prstGeom>
            <a:solidFill>
              <a:schemeClr val="accent1">
                <a:alpha val="900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a:extLst>
                <a:ext uri="{FF2B5EF4-FFF2-40B4-BE49-F238E27FC236}">
                  <a16:creationId xmlns:a16="http://schemas.microsoft.com/office/drawing/2014/main" id="{434E15D1-7552-E3B5-9F80-743494A39BEF}"/>
                </a:ext>
              </a:extLst>
            </p:cNvPr>
            <p:cNvSpPr/>
            <p:nvPr/>
          </p:nvSpPr>
          <p:spPr>
            <a:xfrm rot="16200000">
              <a:off x="9027162" y="3357855"/>
              <a:ext cx="617257" cy="530827"/>
            </a:xfrm>
            <a:prstGeom prst="chevron">
              <a:avLst/>
            </a:prstGeom>
            <a:solidFill>
              <a:schemeClr val="accent1">
                <a:alpha val="798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a:extLst>
                <a:ext uri="{FF2B5EF4-FFF2-40B4-BE49-F238E27FC236}">
                  <a16:creationId xmlns:a16="http://schemas.microsoft.com/office/drawing/2014/main" id="{0A3A3382-3013-02A0-18EF-F33BF4FF970E}"/>
                </a:ext>
              </a:extLst>
            </p:cNvPr>
            <p:cNvSpPr/>
            <p:nvPr/>
          </p:nvSpPr>
          <p:spPr>
            <a:xfrm rot="16200000">
              <a:off x="9027161" y="3784584"/>
              <a:ext cx="617257" cy="530826"/>
            </a:xfrm>
            <a:prstGeom prst="chevron">
              <a:avLst/>
            </a:prstGeom>
            <a:solidFill>
              <a:schemeClr val="accent1">
                <a:alpha val="69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a:extLst>
                <a:ext uri="{FF2B5EF4-FFF2-40B4-BE49-F238E27FC236}">
                  <a16:creationId xmlns:a16="http://schemas.microsoft.com/office/drawing/2014/main" id="{C9BFFCF7-49CB-46BD-C791-C781BFCE66DF}"/>
                </a:ext>
              </a:extLst>
            </p:cNvPr>
            <p:cNvSpPr/>
            <p:nvPr/>
          </p:nvSpPr>
          <p:spPr>
            <a:xfrm rot="16200000">
              <a:off x="9027162" y="4211311"/>
              <a:ext cx="617257" cy="530827"/>
            </a:xfrm>
            <a:prstGeom prst="chevron">
              <a:avLst/>
            </a:prstGeom>
            <a:solidFill>
              <a:schemeClr val="accent1">
                <a:alpha val="60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a:extLst>
                <a:ext uri="{FF2B5EF4-FFF2-40B4-BE49-F238E27FC236}">
                  <a16:creationId xmlns:a16="http://schemas.microsoft.com/office/drawing/2014/main" id="{D1F2FEDA-79D3-D266-0827-E3B957CDDAF4}"/>
                </a:ext>
              </a:extLst>
            </p:cNvPr>
            <p:cNvSpPr/>
            <p:nvPr/>
          </p:nvSpPr>
          <p:spPr>
            <a:xfrm rot="16200000">
              <a:off x="9027163" y="4638037"/>
              <a:ext cx="617257" cy="530827"/>
            </a:xfrm>
            <a:prstGeom prst="chevron">
              <a:avLst/>
            </a:prstGeom>
            <a:solidFill>
              <a:schemeClr val="accent1">
                <a:alpha val="499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TextBox 33">
            <a:extLst>
              <a:ext uri="{FF2B5EF4-FFF2-40B4-BE49-F238E27FC236}">
                <a16:creationId xmlns:a16="http://schemas.microsoft.com/office/drawing/2014/main" id="{FD684395-FF14-3DFB-1122-FCB04012A759}"/>
              </a:ext>
            </a:extLst>
          </p:cNvPr>
          <p:cNvSpPr txBox="1"/>
          <p:nvPr/>
        </p:nvSpPr>
        <p:spPr>
          <a:xfrm rot="16200000">
            <a:off x="-479369" y="3950052"/>
            <a:ext cx="2744009"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GLUCOSE RAISING</a:t>
            </a:r>
          </a:p>
        </p:txBody>
      </p:sp>
      <p:sp>
        <p:nvSpPr>
          <p:cNvPr id="35" name="TextBox 34">
            <a:extLst>
              <a:ext uri="{FF2B5EF4-FFF2-40B4-BE49-F238E27FC236}">
                <a16:creationId xmlns:a16="http://schemas.microsoft.com/office/drawing/2014/main" id="{9C57A390-786F-C73D-560A-BFE23F57B069}"/>
              </a:ext>
            </a:extLst>
          </p:cNvPr>
          <p:cNvSpPr txBox="1"/>
          <p:nvPr/>
        </p:nvSpPr>
        <p:spPr>
          <a:xfrm rot="5400000">
            <a:off x="9333668" y="3943163"/>
            <a:ext cx="2744009"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GLUCOSE LOWERING</a:t>
            </a:r>
          </a:p>
        </p:txBody>
      </p:sp>
      <p:sp>
        <p:nvSpPr>
          <p:cNvPr id="36" name="TextBox 35">
            <a:extLst>
              <a:ext uri="{FF2B5EF4-FFF2-40B4-BE49-F238E27FC236}">
                <a16:creationId xmlns:a16="http://schemas.microsoft.com/office/drawing/2014/main" id="{DCCF87CA-5FCA-F4D1-F0E4-F40298EDCBE7}"/>
              </a:ext>
            </a:extLst>
          </p:cNvPr>
          <p:cNvSpPr txBox="1"/>
          <p:nvPr/>
        </p:nvSpPr>
        <p:spPr>
          <a:xfrm>
            <a:off x="1769045" y="2223514"/>
            <a:ext cx="8106166" cy="461665"/>
          </a:xfrm>
          <a:prstGeom prst="rect">
            <a:avLst/>
          </a:prstGeom>
          <a:noFill/>
        </p:spPr>
        <p:txBody>
          <a:bodyPr wrap="square" rtlCol="0">
            <a:spAutoFit/>
          </a:bodyPr>
          <a:lstStyle/>
          <a:p>
            <a:pPr algn="ctr"/>
            <a:r>
              <a:rPr lang="en-US" altLang="en-US" sz="2400" b="1" kern="0" dirty="0">
                <a:solidFill>
                  <a:schemeClr val="accent1"/>
                </a:solidFill>
                <a:latin typeface="Arial" panose="020B0604020202020204" pitchFamily="34" charset="0"/>
                <a:cs typeface="Arial" panose="020B0604020202020204" pitchFamily="34" charset="0"/>
              </a:rPr>
              <a:t>CONSTANT JUGGLING 24/7</a:t>
            </a:r>
          </a:p>
        </p:txBody>
      </p:sp>
      <p:sp>
        <p:nvSpPr>
          <p:cNvPr id="37" name="Rectangle 2">
            <a:extLst>
              <a:ext uri="{FF2B5EF4-FFF2-40B4-BE49-F238E27FC236}">
                <a16:creationId xmlns:a16="http://schemas.microsoft.com/office/drawing/2014/main" id="{C39EF9C4-C363-17BF-C2BD-36025F713846}"/>
              </a:ext>
            </a:extLst>
          </p:cNvPr>
          <p:cNvSpPr txBox="1">
            <a:spLocks noChangeArrowheads="1"/>
          </p:cNvSpPr>
          <p:nvPr/>
        </p:nvSpPr>
        <p:spPr bwMode="auto">
          <a:xfrm>
            <a:off x="1769045" y="5584253"/>
            <a:ext cx="8106166" cy="617257"/>
          </a:xfrm>
          <a:prstGeom prst="rect">
            <a:avLst/>
          </a:prstGeom>
          <a:noFill/>
          <a:ln>
            <a:noFill/>
          </a:ln>
        </p:spPr>
        <p:txBody>
          <a:bodyPr anchor="b"/>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a:lstStyle>
          <a:p>
            <a:pPr algn="l" eaLnBrk="1" hangingPunct="1">
              <a:defRPr/>
            </a:pPr>
            <a:r>
              <a:rPr lang="en-US" altLang="en-US" sz="1400" b="0" kern="0" dirty="0">
                <a:solidFill>
                  <a:srgbClr val="000000"/>
                </a:solidFill>
                <a:latin typeface="Arial" panose="020B0604020202020204" pitchFamily="34" charset="0"/>
                <a:cs typeface="Arial" panose="020B0604020202020204" pitchFamily="34" charset="0"/>
              </a:rPr>
              <a:t>* Physical activity generally lowers blood glucose. However, certain activities may raise blood glucose for some students.  </a:t>
            </a:r>
          </a:p>
        </p:txBody>
      </p:sp>
    </p:spTree>
    <p:extLst>
      <p:ext uri="{BB962C8B-B14F-4D97-AF65-F5344CB8AC3E}">
        <p14:creationId xmlns:p14="http://schemas.microsoft.com/office/powerpoint/2010/main" val="191970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8897" y="2260696"/>
            <a:ext cx="4658627" cy="3134191"/>
          </a:xfrm>
        </p:spPr>
        <p:txBody>
          <a:bodyPr/>
          <a:lstStyle/>
          <a:p>
            <a:pPr marL="0" indent="0">
              <a:buNone/>
            </a:pPr>
            <a:r>
              <a:rPr lang="en-US" sz="1400" b="1" dirty="0">
                <a:solidFill>
                  <a:schemeClr val="accent1"/>
                </a:solidFill>
              </a:rPr>
              <a:t>BLOOD GLUCOSE/CGM MONITORING</a:t>
            </a:r>
            <a:br>
              <a:rPr lang="en-US" sz="1400" b="1" dirty="0">
                <a:solidFill>
                  <a:schemeClr val="accent1"/>
                </a:solidFill>
              </a:rPr>
            </a:br>
            <a:r>
              <a:rPr lang="en-US" sz="1400" dirty="0"/>
              <a:t>Before food intake and physical activity and when low or high blood glucose (blood sugar) is suspected. Equipment includes blood glucose meter, lancet, lancing device, test strips, continuous glucose monitor (CGM) (if used).</a:t>
            </a:r>
          </a:p>
          <a:p>
            <a:pPr marL="0" indent="0">
              <a:buNone/>
            </a:pPr>
            <a:r>
              <a:rPr lang="en-US" sz="1400" b="1" dirty="0">
                <a:solidFill>
                  <a:schemeClr val="accent1"/>
                </a:solidFill>
              </a:rPr>
              <a:t>INSULIN ADMINISTRATION</a:t>
            </a:r>
            <a:br>
              <a:rPr lang="en-US" sz="1400" dirty="0"/>
            </a:br>
            <a:r>
              <a:rPr lang="en-US" sz="1400" dirty="0"/>
              <a:t>Before or after food intake and to treat high blood glucose (hyperglycemia). Equipment includes insulin and delivery device (pump, pen, syringe).</a:t>
            </a:r>
          </a:p>
          <a:p>
            <a:pPr marL="0" indent="0">
              <a:buNone/>
            </a:pPr>
            <a:r>
              <a:rPr lang="en-US" sz="1400" b="1" dirty="0">
                <a:solidFill>
                  <a:schemeClr val="accent1"/>
                </a:solidFill>
              </a:rPr>
              <a:t>FOOD INTAKE SCHEDULING AND MONITORING</a:t>
            </a:r>
            <a:br>
              <a:rPr lang="en-US" sz="1400" dirty="0"/>
            </a:br>
            <a:r>
              <a:rPr lang="en-US" sz="1400" dirty="0"/>
              <a:t>Snacks and meals provided and/or monitored to ensure food consumption is in accordance with insulin dosing. Equipment includes food, carbohydrate information.</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756939"/>
          </a:xfrm>
        </p:spPr>
        <p:txBody>
          <a:bodyPr/>
          <a:lstStyle/>
          <a:p>
            <a:r>
              <a:rPr lang="en-US" dirty="0"/>
              <a:t>Routine Diabetes Care Tasks</a:t>
            </a:r>
          </a:p>
        </p:txBody>
      </p:sp>
      <p:sp>
        <p:nvSpPr>
          <p:cNvPr id="5" name="Text Placeholder 1">
            <a:extLst>
              <a:ext uri="{FF2B5EF4-FFF2-40B4-BE49-F238E27FC236}">
                <a16:creationId xmlns:a16="http://schemas.microsoft.com/office/drawing/2014/main" id="{9F382D09-EA2E-3F0E-EE3D-4F806B50E940}"/>
              </a:ext>
            </a:extLst>
          </p:cNvPr>
          <p:cNvSpPr txBox="1">
            <a:spLocks/>
          </p:cNvSpPr>
          <p:nvPr/>
        </p:nvSpPr>
        <p:spPr>
          <a:xfrm>
            <a:off x="5823284" y="2260696"/>
            <a:ext cx="4658627" cy="3134191"/>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Wingdings" pitchFamily="2" charset="2"/>
              <a:buNone/>
            </a:pPr>
            <a:r>
              <a:rPr lang="en-US" sz="1400" b="1" dirty="0">
                <a:solidFill>
                  <a:schemeClr val="accent1"/>
                </a:solidFill>
              </a:rPr>
              <a:t>HYPOGLYCEMIA TREATMENT</a:t>
            </a:r>
            <a:br>
              <a:rPr lang="en-US" sz="1400" dirty="0"/>
            </a:br>
            <a:r>
              <a:rPr lang="en-US" sz="1400" dirty="0"/>
              <a:t>Awareness that unusual behaviors after physical activity or insulin may signify hypoglycemia (low blood glucose). Equipment includes quick-acting carbohydrates and glucagon.</a:t>
            </a:r>
          </a:p>
          <a:p>
            <a:pPr marL="0" indent="0">
              <a:buFont typeface="Wingdings" pitchFamily="2" charset="2"/>
              <a:buNone/>
            </a:pPr>
            <a:r>
              <a:rPr lang="en-US" sz="1400" b="1" dirty="0">
                <a:solidFill>
                  <a:schemeClr val="accent1"/>
                </a:solidFill>
              </a:rPr>
              <a:t>HYPERGLYCEMIA TREATMENT</a:t>
            </a:r>
            <a:br>
              <a:rPr lang="en-US" sz="1400" dirty="0"/>
            </a:br>
            <a:r>
              <a:rPr lang="en-US" sz="1400" dirty="0"/>
              <a:t>Awareness that increased urination or drinking may signify hyperglycemia.  Equipment includes water or other non-carbohydrate-containing liquid, insulin.</a:t>
            </a:r>
          </a:p>
          <a:p>
            <a:pPr marL="0" indent="0">
              <a:buFont typeface="Wingdings" pitchFamily="2" charset="2"/>
              <a:buNone/>
            </a:pPr>
            <a:r>
              <a:rPr lang="en-US" sz="1400" b="1" dirty="0">
                <a:solidFill>
                  <a:schemeClr val="accent1"/>
                </a:solidFill>
              </a:rPr>
              <a:t>KETONE MONITORING</a:t>
            </a:r>
            <a:br>
              <a:rPr lang="en-US" sz="1400" dirty="0"/>
            </a:br>
            <a:r>
              <a:rPr lang="en-US" sz="1400" dirty="0"/>
              <a:t>Check ketones if repeated blood glucose tests show above target range or if the child is ill. Equipment includes urine or blood ketone strips, ketone monitor.</a:t>
            </a:r>
          </a:p>
        </p:txBody>
      </p:sp>
    </p:spTree>
    <p:extLst>
      <p:ext uri="{BB962C8B-B14F-4D97-AF65-F5344CB8AC3E}">
        <p14:creationId xmlns:p14="http://schemas.microsoft.com/office/powerpoint/2010/main" val="93726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Diabetes Management</a:t>
            </a:r>
          </a:p>
        </p:txBody>
      </p:sp>
      <p:sp>
        <p:nvSpPr>
          <p:cNvPr id="10" name="Rectangle 9">
            <a:extLst>
              <a:ext uri="{FF2B5EF4-FFF2-40B4-BE49-F238E27FC236}">
                <a16:creationId xmlns:a16="http://schemas.microsoft.com/office/drawing/2014/main" id="{85E48778-CD49-C7A3-FC26-90AB04DFE667}"/>
              </a:ext>
            </a:extLst>
          </p:cNvPr>
          <p:cNvSpPr/>
          <p:nvPr/>
        </p:nvSpPr>
        <p:spPr>
          <a:xfrm>
            <a:off x="801189" y="2204719"/>
            <a:ext cx="5137713" cy="3516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6205693" y="2204719"/>
            <a:ext cx="5137713" cy="3516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2490798"/>
            <a:ext cx="4564604" cy="3046988"/>
          </a:xfrm>
          <a:prstGeom prst="rect">
            <a:avLst/>
          </a:prstGeom>
          <a:noFill/>
        </p:spPr>
        <p:txBody>
          <a:bodyPr wrap="square" rtlCol="0" anchor="t">
            <a:spAutoFit/>
          </a:bodyPr>
          <a:lstStyle/>
          <a:p>
            <a:pPr lvl="0" rtl="0"/>
            <a:r>
              <a:rPr lang="en-US" sz="1600" b="1" dirty="0">
                <a:solidFill>
                  <a:schemeClr val="bg1"/>
                </a:solidFill>
                <a:latin typeface="Arial" panose="020B0604020202020204" pitchFamily="34" charset="0"/>
                <a:cs typeface="Arial" panose="020B0604020202020204" pitchFamily="34" charset="0"/>
              </a:rPr>
              <a:t>ROUTINE CARE:</a:t>
            </a:r>
          </a:p>
          <a:p>
            <a:pPr lvl="0" rtl="0"/>
            <a:endParaRPr lang="en-US" sz="1600" dirty="0">
              <a:solidFill>
                <a:schemeClr val="bg1"/>
              </a:solidFill>
              <a:latin typeface="Arial" panose="020B0604020202020204" pitchFamily="34" charset="0"/>
              <a:cs typeface="Arial" panose="020B0604020202020204" pitchFamily="34" charset="0"/>
            </a:endParaRP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Some students will be able to handle all or almost all routine diabetes care by themselves</a:t>
            </a: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Some students will need staff to perform or assist with routine diabetes care</a:t>
            </a: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Care needs will be outlined in the Diabetes Medical Management Plan (DMMP) or other care plan for each student</a:t>
            </a: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Insulin doses may need to be adjusted due to increased/decreased activity or food intake</a:t>
            </a:r>
          </a:p>
        </p:txBody>
      </p:sp>
      <p:sp>
        <p:nvSpPr>
          <p:cNvPr id="15" name="TextBox 14">
            <a:extLst>
              <a:ext uri="{FF2B5EF4-FFF2-40B4-BE49-F238E27FC236}">
                <a16:creationId xmlns:a16="http://schemas.microsoft.com/office/drawing/2014/main" id="{FFAE603E-3379-E3C7-C378-BF176FB25708}"/>
              </a:ext>
            </a:extLst>
          </p:cNvPr>
          <p:cNvSpPr txBox="1"/>
          <p:nvPr/>
        </p:nvSpPr>
        <p:spPr>
          <a:xfrm>
            <a:off x="6458241" y="2444632"/>
            <a:ext cx="4564604" cy="1569660"/>
          </a:xfrm>
          <a:prstGeom prst="rect">
            <a:avLst/>
          </a:prstGeom>
          <a:noFill/>
        </p:spPr>
        <p:txBody>
          <a:bodyPr wrap="square" rtlCol="0" anchor="t">
            <a:spAutoFit/>
          </a:bodyPr>
          <a:lstStyle/>
          <a:p>
            <a:pPr lvl="0" rtl="0"/>
            <a:r>
              <a:rPr lang="en-US" sz="1600" b="1" dirty="0">
                <a:solidFill>
                  <a:schemeClr val="bg1"/>
                </a:solidFill>
                <a:latin typeface="Arial" panose="020B0604020202020204" pitchFamily="34" charset="0"/>
                <a:cs typeface="Arial" panose="020B0604020202020204" pitchFamily="34" charset="0"/>
              </a:rPr>
              <a:t>EMERGENCY CARE:</a:t>
            </a:r>
          </a:p>
          <a:p>
            <a:pPr lvl="0" rtl="0"/>
            <a:endParaRPr lang="en-US" sz="1600" dirty="0">
              <a:solidFill>
                <a:schemeClr val="bg1"/>
              </a:solidFill>
              <a:latin typeface="Arial" panose="020B0604020202020204" pitchFamily="34" charset="0"/>
              <a:cs typeface="Arial" panose="020B0604020202020204" pitchFamily="34" charset="0"/>
            </a:endParaRPr>
          </a:p>
          <a:p>
            <a:pPr lvl="0" rtl="0"/>
            <a:r>
              <a:rPr lang="en-US" sz="1600" dirty="0">
                <a:solidFill>
                  <a:schemeClr val="bg1"/>
                </a:solidFill>
                <a:latin typeface="Arial" panose="020B0604020202020204" pitchFamily="34" charset="0"/>
                <a:cs typeface="Arial" panose="020B0604020202020204" pitchFamily="34" charset="0"/>
              </a:rPr>
              <a:t>ALL students with diabetes will need help in the event of an emergency situation</a:t>
            </a:r>
          </a:p>
          <a:p>
            <a:pPr lvl="0" rtl="0"/>
            <a:endParaRPr lang="en-US" sz="1600" dirty="0">
              <a:solidFill>
                <a:schemeClr val="bg1"/>
              </a:solidFill>
              <a:latin typeface="Arial" panose="020B0604020202020204" pitchFamily="34" charset="0"/>
              <a:cs typeface="Arial" panose="020B0604020202020204" pitchFamily="34" charset="0"/>
            </a:endParaRPr>
          </a:p>
          <a:p>
            <a:pPr lvl="0" rtl="0"/>
            <a:endParaRPr lang="en-US" sz="160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2D2AB2A3-42DE-DC5E-FF11-AE19BCC609BB}"/>
              </a:ext>
            </a:extLst>
          </p:cNvPr>
          <p:cNvCxnSpPr>
            <a:cxnSpLocks/>
          </p:cNvCxnSpPr>
          <p:nvPr/>
        </p:nvCxnSpPr>
        <p:spPr>
          <a:xfrm>
            <a:off x="1137920" y="2881223"/>
            <a:ext cx="448042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1512647-D5AC-2920-7963-3A9168A94931}"/>
              </a:ext>
            </a:extLst>
          </p:cNvPr>
          <p:cNvCxnSpPr>
            <a:cxnSpLocks/>
          </p:cNvCxnSpPr>
          <p:nvPr/>
        </p:nvCxnSpPr>
        <p:spPr>
          <a:xfrm>
            <a:off x="6512560" y="2881223"/>
            <a:ext cx="448042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3EC352-A342-07E3-4A61-8BA1D9653213}"/>
              </a:ext>
            </a:extLst>
          </p:cNvPr>
          <p:cNvPicPr>
            <a:picLocks noChangeAspect="1"/>
          </p:cNvPicPr>
          <p:nvPr/>
        </p:nvPicPr>
        <p:blipFill>
          <a:blip r:embed="rId3"/>
          <a:stretch>
            <a:fillRect/>
          </a:stretch>
        </p:blipFill>
        <p:spPr>
          <a:xfrm>
            <a:off x="8217302" y="4254205"/>
            <a:ext cx="1211177" cy="978258"/>
          </a:xfrm>
          <a:prstGeom prst="rect">
            <a:avLst/>
          </a:prstGeom>
        </p:spPr>
      </p:pic>
    </p:spTree>
    <p:extLst>
      <p:ext uri="{BB962C8B-B14F-4D97-AF65-F5344CB8AC3E}">
        <p14:creationId xmlns:p14="http://schemas.microsoft.com/office/powerpoint/2010/main" val="367495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9544996" cy="2498120"/>
          </a:xfrm>
        </p:spPr>
        <p:txBody>
          <a:bodyPr/>
          <a:lstStyle/>
          <a:p>
            <a:pPr marL="0" indent="0">
              <a:buNone/>
            </a:pPr>
            <a:r>
              <a:rPr lang="en-US" sz="1700" b="1" dirty="0">
                <a:solidFill>
                  <a:schemeClr val="accent1"/>
                </a:solidFill>
              </a:rPr>
              <a:t>While a school nurse may not always be available, parental attendance cannot be required for the student’s participation.</a:t>
            </a:r>
          </a:p>
          <a:p>
            <a:pPr marL="0" indent="0">
              <a:buNone/>
            </a:pPr>
            <a:r>
              <a:rPr lang="en-US" sz="1700" b="1" dirty="0"/>
              <a:t>Non-medical school or program staff can be trained to assist students:</a:t>
            </a:r>
          </a:p>
          <a:p>
            <a:r>
              <a:rPr lang="en-US" sz="1700" dirty="0"/>
              <a:t>For both routine and emergency care </a:t>
            </a:r>
          </a:p>
          <a:p>
            <a:r>
              <a:rPr lang="en-US" sz="1700" dirty="0"/>
              <a:t>Including insulin and glucagon administration</a:t>
            </a:r>
          </a:p>
          <a:p>
            <a:pPr marL="0" indent="0">
              <a:buNone/>
            </a:pPr>
            <a:r>
              <a:rPr lang="en-US" sz="1700" b="1" dirty="0">
                <a:solidFill>
                  <a:schemeClr val="accent1"/>
                </a:solidFill>
              </a:rPr>
              <a:t>All staff members responsible for students with diabetes should be trained to know the warning signs of low and high blood glucose.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After-School Diabetes Care</a:t>
            </a:r>
          </a:p>
        </p:txBody>
      </p:sp>
      <p:pic>
        <p:nvPicPr>
          <p:cNvPr id="5" name="Picture 4">
            <a:extLst>
              <a:ext uri="{FF2B5EF4-FFF2-40B4-BE49-F238E27FC236}">
                <a16:creationId xmlns:a16="http://schemas.microsoft.com/office/drawing/2014/main" id="{FF0E6C2C-AD70-3B59-BBD4-CE219804D938}"/>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379826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Hypoglycemia: </a:t>
            </a:r>
            <a:br>
              <a:rPr lang="en-US" dirty="0"/>
            </a:br>
            <a:r>
              <a:rPr lang="en-US" dirty="0"/>
              <a:t>Glucose &lt;70 mg/dL</a:t>
            </a:r>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913781"/>
            <a:ext cx="4642310"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to Moderate Symptoms</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355349"/>
            <a:ext cx="45181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3"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Extreme Hunger</a:t>
            </a:r>
          </a:p>
          <a:p>
            <a:pPr marL="285750" indent="-285750">
              <a:lnSpc>
                <a:spcPct val="100000"/>
              </a:lnSpc>
              <a:spcBef>
                <a:spcPts val="0"/>
              </a:spcBef>
              <a:buFont typeface="Wingdings" pitchFamily="2" charset="2"/>
              <a:buChar char="§"/>
            </a:pPr>
            <a:r>
              <a:rPr lang="en-US" sz="1400" b="0" dirty="0"/>
              <a:t>Shakiness</a:t>
            </a:r>
          </a:p>
          <a:p>
            <a:pPr marL="285750" indent="-285750">
              <a:lnSpc>
                <a:spcPct val="100000"/>
              </a:lnSpc>
              <a:spcBef>
                <a:spcPts val="0"/>
              </a:spcBef>
              <a:buFont typeface="Wingdings" pitchFamily="2" charset="2"/>
              <a:buChar char="§"/>
            </a:pPr>
            <a:r>
              <a:rPr lang="en-US" sz="1400" b="0" dirty="0"/>
              <a:t>Weakness</a:t>
            </a:r>
          </a:p>
          <a:p>
            <a:pPr marL="285750" indent="-285750">
              <a:lnSpc>
                <a:spcPct val="100000"/>
              </a:lnSpc>
              <a:spcBef>
                <a:spcPts val="0"/>
              </a:spcBef>
              <a:buFont typeface="Wingdings" pitchFamily="2" charset="2"/>
              <a:buChar char="§"/>
            </a:pPr>
            <a:r>
              <a:rPr lang="en-US" sz="1400" b="0" dirty="0"/>
              <a:t>Paleness</a:t>
            </a:r>
          </a:p>
          <a:p>
            <a:pPr marL="285750" indent="-285750">
              <a:lnSpc>
                <a:spcPct val="100000"/>
              </a:lnSpc>
              <a:spcBef>
                <a:spcPts val="0"/>
              </a:spcBef>
              <a:buFont typeface="Wingdings" pitchFamily="2" charset="2"/>
              <a:buChar char="§"/>
            </a:pPr>
            <a:r>
              <a:rPr lang="en-US" sz="1400" b="0" dirty="0"/>
              <a:t>Dizzy or lightheaded</a:t>
            </a:r>
          </a:p>
          <a:p>
            <a:pPr marL="285750" indent="-285750">
              <a:lnSpc>
                <a:spcPct val="100000"/>
              </a:lnSpc>
              <a:spcBef>
                <a:spcPts val="0"/>
              </a:spcBef>
              <a:buFont typeface="Wingdings" pitchFamily="2" charset="2"/>
              <a:buChar char="§"/>
            </a:pPr>
            <a:r>
              <a:rPr lang="en-US" sz="1400" b="0" dirty="0"/>
              <a:t>Increased heart rate</a:t>
            </a:r>
          </a:p>
          <a:p>
            <a:pPr marL="285750" indent="-285750">
              <a:lnSpc>
                <a:spcPct val="100000"/>
              </a:lnSpc>
              <a:spcBef>
                <a:spcPts val="0"/>
              </a:spcBef>
              <a:buFont typeface="Wingdings" pitchFamily="2" charset="2"/>
              <a:buChar char="§"/>
            </a:pPr>
            <a:r>
              <a:rPr lang="en-US" sz="1400" b="0" dirty="0"/>
              <a:t>Yawning</a:t>
            </a:r>
          </a:p>
          <a:p>
            <a:pPr marL="285750" indent="-285750">
              <a:lnSpc>
                <a:spcPct val="100000"/>
              </a:lnSpc>
              <a:spcBef>
                <a:spcPts val="0"/>
              </a:spcBef>
              <a:buFont typeface="Wingdings" pitchFamily="2" charset="2"/>
              <a:buChar char="§"/>
            </a:pPr>
            <a:r>
              <a:rPr lang="en-US" sz="1400" b="0" dirty="0"/>
              <a:t>Irritability/frustration</a:t>
            </a:r>
          </a:p>
          <a:p>
            <a:pPr marL="285750" indent="-285750">
              <a:lnSpc>
                <a:spcPct val="100000"/>
              </a:lnSpc>
              <a:spcBef>
                <a:spcPts val="0"/>
              </a:spcBef>
              <a:buFont typeface="Wingdings" pitchFamily="2" charset="2"/>
              <a:buChar char="§"/>
            </a:pPr>
            <a:r>
              <a:rPr lang="en-US" sz="1400" b="0" dirty="0"/>
              <a:t>Extreme tiredness/fatigue</a:t>
            </a:r>
          </a:p>
          <a:p>
            <a:pPr marL="285750" indent="-285750">
              <a:lnSpc>
                <a:spcPct val="100000"/>
              </a:lnSpc>
              <a:spcBef>
                <a:spcPts val="0"/>
              </a:spcBef>
              <a:buFont typeface="Wingdings" pitchFamily="2" charset="2"/>
              <a:buChar char="§"/>
            </a:pPr>
            <a:endParaRPr lang="en-US" sz="1400" b="0" dirty="0"/>
          </a:p>
        </p:txBody>
      </p:sp>
      <p:sp>
        <p:nvSpPr>
          <p:cNvPr id="26" name="Rectangle 25">
            <a:extLst>
              <a:ext uri="{FF2B5EF4-FFF2-40B4-BE49-F238E27FC236}">
                <a16:creationId xmlns:a16="http://schemas.microsoft.com/office/drawing/2014/main" id="{ADCFA92E-642C-3083-FF7B-040A983FBBD2}"/>
              </a:ext>
            </a:extLst>
          </p:cNvPr>
          <p:cNvSpPr/>
          <p:nvPr/>
        </p:nvSpPr>
        <p:spPr>
          <a:xfrm>
            <a:off x="6096000"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626225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a:off x="6284782" y="3355349"/>
            <a:ext cx="45864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626983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Inability to eat or drink</a:t>
            </a:r>
          </a:p>
          <a:p>
            <a:pPr marL="285750" indent="-285750">
              <a:lnSpc>
                <a:spcPct val="100000"/>
              </a:lnSpc>
              <a:spcBef>
                <a:spcPts val="0"/>
              </a:spcBef>
              <a:buFont typeface="Wingdings" pitchFamily="2" charset="2"/>
              <a:buChar char="§"/>
            </a:pPr>
            <a:r>
              <a:rPr lang="en-US" sz="1400" b="0" dirty="0"/>
              <a:t>Unconscious</a:t>
            </a:r>
          </a:p>
          <a:p>
            <a:pPr marL="285750" indent="-285750">
              <a:lnSpc>
                <a:spcPct val="100000"/>
              </a:lnSpc>
              <a:spcBef>
                <a:spcPts val="0"/>
              </a:spcBef>
              <a:buFont typeface="Wingdings" pitchFamily="2" charset="2"/>
              <a:buChar char="§"/>
            </a:pPr>
            <a:r>
              <a:rPr lang="en-US" sz="1400" b="0" dirty="0"/>
              <a:t>Unresponsive</a:t>
            </a:r>
          </a:p>
          <a:p>
            <a:pPr marL="285750" indent="-285750">
              <a:lnSpc>
                <a:spcPct val="100000"/>
              </a:lnSpc>
              <a:spcBef>
                <a:spcPts val="0"/>
              </a:spcBef>
              <a:buFont typeface="Wingdings" pitchFamily="2" charset="2"/>
              <a:buChar char="§"/>
            </a:pPr>
            <a:r>
              <a:rPr lang="en-US" sz="1400" b="0" dirty="0"/>
              <a:t>Seizure activity or convulsions (jerking movements)</a:t>
            </a:r>
          </a:p>
        </p:txBody>
      </p:sp>
      <p:sp>
        <p:nvSpPr>
          <p:cNvPr id="6" name="Text Placeholder 4">
            <a:extLst>
              <a:ext uri="{FF2B5EF4-FFF2-40B4-BE49-F238E27FC236}">
                <a16:creationId xmlns:a16="http://schemas.microsoft.com/office/drawing/2014/main" id="{F86F820A-D589-3049-18D0-7C6D3BCF71EB}"/>
              </a:ext>
            </a:extLst>
          </p:cNvPr>
          <p:cNvSpPr txBox="1">
            <a:spLocks/>
          </p:cNvSpPr>
          <p:nvPr/>
        </p:nvSpPr>
        <p:spPr>
          <a:xfrm>
            <a:off x="3269124"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Sleepiness</a:t>
            </a:r>
          </a:p>
          <a:p>
            <a:pPr marL="285750" indent="-285750">
              <a:lnSpc>
                <a:spcPct val="100000"/>
              </a:lnSpc>
              <a:spcBef>
                <a:spcPts val="0"/>
              </a:spcBef>
              <a:buFont typeface="Wingdings" pitchFamily="2" charset="2"/>
              <a:buChar char="§"/>
            </a:pPr>
            <a:r>
              <a:rPr lang="en-US" sz="1400" b="0" dirty="0"/>
              <a:t>Changed behavior</a:t>
            </a:r>
          </a:p>
          <a:p>
            <a:pPr marL="285750" indent="-285750">
              <a:lnSpc>
                <a:spcPct val="100000"/>
              </a:lnSpc>
              <a:spcBef>
                <a:spcPts val="0"/>
              </a:spcBef>
              <a:buFont typeface="Wingdings" pitchFamily="2" charset="2"/>
              <a:buChar char="§"/>
            </a:pPr>
            <a:r>
              <a:rPr lang="en-US" sz="1400" b="0" dirty="0"/>
              <a:t>Sweating</a:t>
            </a:r>
          </a:p>
          <a:p>
            <a:pPr marL="285750" indent="-285750">
              <a:lnSpc>
                <a:spcPct val="100000"/>
              </a:lnSpc>
              <a:spcBef>
                <a:spcPts val="0"/>
              </a:spcBef>
              <a:buFont typeface="Wingdings" pitchFamily="2" charset="2"/>
              <a:buChar char="§"/>
            </a:pPr>
            <a:r>
              <a:rPr lang="en-US" sz="1400" b="0" dirty="0"/>
              <a:t>Anxiety</a:t>
            </a:r>
          </a:p>
          <a:p>
            <a:pPr marL="285750" indent="-285750">
              <a:lnSpc>
                <a:spcPct val="100000"/>
              </a:lnSpc>
              <a:spcBef>
                <a:spcPts val="0"/>
              </a:spcBef>
              <a:buFont typeface="Wingdings" pitchFamily="2" charset="2"/>
              <a:buChar char="§"/>
            </a:pPr>
            <a:r>
              <a:rPr lang="en-US" sz="1400" b="0" dirty="0"/>
              <a:t>Dilated pupils</a:t>
            </a:r>
          </a:p>
          <a:p>
            <a:pPr marL="285750" indent="-285750">
              <a:lnSpc>
                <a:spcPct val="100000"/>
              </a:lnSpc>
              <a:spcBef>
                <a:spcPts val="0"/>
              </a:spcBef>
              <a:buFont typeface="Wingdings" pitchFamily="2" charset="2"/>
              <a:buChar char="§"/>
            </a:pPr>
            <a:r>
              <a:rPr lang="en-US" sz="1400" b="0" dirty="0"/>
              <a:t>Restlessness</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Sudden crying</a:t>
            </a:r>
          </a:p>
        </p:txBody>
      </p:sp>
    </p:spTree>
    <p:extLst>
      <p:ext uri="{BB962C8B-B14F-4D97-AF65-F5344CB8AC3E}">
        <p14:creationId xmlns:p14="http://schemas.microsoft.com/office/powerpoint/2010/main" val="1868489230"/>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1662</TotalTime>
  <Words>3820</Words>
  <Application>Microsoft Office PowerPoint</Application>
  <PresentationFormat>Widescreen</PresentationFormat>
  <Paragraphs>327</Paragraphs>
  <Slides>20</Slides>
  <Notes>20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Arial</vt:lpstr>
      <vt:lpstr>Arial Black</vt:lpstr>
      <vt:lpstr>Arial Regular</vt:lpstr>
      <vt:lpstr>Calibri</vt:lpstr>
      <vt:lpstr>Wingdings</vt:lpstr>
      <vt:lpstr>4_Custom Design</vt:lpstr>
      <vt:lpstr>Custom Design</vt:lpstr>
      <vt:lpstr>2_Custom Design</vt:lpstr>
      <vt:lpstr>5_Custom Design</vt:lpstr>
      <vt:lpstr>6_Custom Design</vt:lpstr>
      <vt:lpstr>AFTER-SCHOOL PROGRAMS, SPORTS, AND CAMPS</vt:lpstr>
      <vt:lpstr>Optimal Student Health  and Learning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16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38</cp:revision>
  <dcterms:created xsi:type="dcterms:W3CDTF">2022-11-30T20:13:39Z</dcterms:created>
  <dcterms:modified xsi:type="dcterms:W3CDTF">2023-01-25T18:03:43Z</dcterms:modified>
</cp:coreProperties>
</file>