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3"/>
  </p:notesMasterIdLst>
  <p:sldIdLst>
    <p:sldId id="264" r:id="rId6"/>
    <p:sldId id="258" r:id="rId7"/>
    <p:sldId id="325" r:id="rId8"/>
    <p:sldId id="376" r:id="rId9"/>
    <p:sldId id="374" r:id="rId10"/>
    <p:sldId id="343" r:id="rId11"/>
    <p:sldId id="378" r:id="rId12"/>
    <p:sldId id="379" r:id="rId13"/>
    <p:sldId id="380" r:id="rId14"/>
    <p:sldId id="381" r:id="rId15"/>
    <p:sldId id="382" r:id="rId16"/>
    <p:sldId id="383" r:id="rId17"/>
    <p:sldId id="384"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p:restoredTop sz="97026"/>
  </p:normalViewPr>
  <p:slideViewPr>
    <p:cSldViewPr snapToGrid="0">
      <p:cViewPr varScale="1">
        <p:scale>
          <a:sx n="67" d="100"/>
          <a:sy n="67" d="100"/>
        </p:scale>
        <p:origin x="948" y="44"/>
      </p:cViewPr>
      <p:guideLst/>
    </p:cSldViewPr>
  </p:slideViewPr>
  <p:notesTextViewPr>
    <p:cViewPr>
      <p:scale>
        <a:sx n="1" d="1"/>
        <a:sy n="1" d="1"/>
      </p:scale>
      <p:origin x="0" y="0"/>
    </p:cViewPr>
  </p:notesTextViewPr>
  <p:notesViewPr>
    <p:cSldViewPr snapToGrid="0">
      <p:cViewPr>
        <p:scale>
          <a:sx n="130" d="100"/>
          <a:sy n="130" d="100"/>
        </p:scale>
        <p:origin x="3608" y="-17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pPr>
            <a:endParaRPr lang="en-US" altLang="en-US" sz="1000" dirty="0">
              <a:latin typeface="Arial" panose="020B0604020202020204" pitchFamily="34" charset="0"/>
              <a:cs typeface="Arial" panose="020B0604020202020204" pitchFamily="34" charset="0"/>
            </a:endParaRP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a:t>
            </a:r>
            <a:r>
              <a:rPr lang="en-US" altLang="en-US" sz="1000" dirty="0">
                <a:latin typeface="Arial" panose="020B0604020202020204" pitchFamily="34" charset="0"/>
                <a:cs typeface="Arial" panose="020B0604020202020204" pitchFamily="34" charset="0"/>
              </a:rPr>
              <a:t> 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Method: syringe and vial</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6. Check the insulin dose. Verify each of the following: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insulin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where/how delivered</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specific dose for conditions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7. Remove the cap from syringe.  Do NOT touch the needle.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371782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Method: syringe and vial</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8. Pull the plunger down to the number of units to be administered.</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9. Push the needle into the bottle and push the plunger in with the syringe tip down.  This will inject air into the bottle to prevent the development of a vacuum.</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303220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Method: syringe and vial</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10. With the needle still the in bottle, turn the bottle and syringe upside down and pull the plunger down to prescribed number of  units of insulin as per DMMP. Check dose and type of insulin with DMMP specifications.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15439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Method: syringe and vial</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11. Pinch up the skin to avoid injecting into muscle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12. Push the needle into the skin at 90.  A 45° angled approach may be recommended for lean students to avoid intramuscular injection.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13. Release pinch</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14. Push the plunger in</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15. Count to “5”</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16. Remove needle and dispose of syringe as per student’s DMMP and local ordinances. Never re-cap.</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17.  Document time, dosage, site, and blood glucose value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338591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5280" y="4400550"/>
            <a:ext cx="5486400" cy="3600450"/>
          </a:xfrm>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Insulin by Syringe and Vial</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0" dirty="0">
                <a:latin typeface="Arial" panose="020B0604020202020204" pitchFamily="34" charset="0"/>
                <a:cs typeface="Arial" panose="020B0604020202020204" pitchFamily="34" charset="0"/>
              </a:rPr>
              <a:t>Participants will be able to understand:</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Types of syringes</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Where on the body to inject insulin</a:t>
            </a:r>
          </a:p>
          <a:p>
            <a:pPr eaLnBrk="1" hangingPunct="1"/>
            <a:endParaRPr lang="en-US" altLang="en-US" sz="1000" b="0" dirty="0">
              <a:latin typeface="Arial" panose="020B0604020202020204" pitchFamily="34" charset="0"/>
              <a:cs typeface="Arial" panose="020B0604020202020204" pitchFamily="34" charset="0"/>
            </a:endParaRPr>
          </a:p>
          <a:p>
            <a:pPr eaLnBrk="1" hangingPunct="1"/>
            <a:r>
              <a:rPr lang="en-US" altLang="en-US" sz="1000" b="1" dirty="0">
                <a:latin typeface="Arial" panose="020B0604020202020204" pitchFamily="34" charset="0"/>
                <a:cs typeface="Arial" panose="020B0604020202020204" pitchFamily="34" charset="0"/>
              </a:rPr>
              <a:t>Preparation steps for syringe injection</a:t>
            </a:r>
            <a:endParaRPr lang="en-US" altLang="en-US" sz="1000" b="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Participants will be able to demonstrate:</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How to dose with a syringe</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How to inject with a syringe</a:t>
            </a:r>
          </a:p>
          <a:p>
            <a:pPr eaLnBrk="1" hangingPunct="1"/>
            <a:endParaRPr lang="en-US" altLang="en-US" sz="1000" b="0" dirty="0">
              <a:latin typeface="Arial" panose="020B0604020202020204" pitchFamily="34" charset="0"/>
              <a:cs typeface="Arial" panose="020B0604020202020204" pitchFamily="34" charset="0"/>
            </a:endParaRPr>
          </a:p>
          <a:p>
            <a:pPr eaLnBrk="1" hangingPunct="1"/>
            <a:r>
              <a:rPr lang="en-US" altLang="en-US" sz="1000" b="0" dirty="0">
                <a:latin typeface="Arial" panose="020B0604020202020204" pitchFamily="34" charset="0"/>
                <a:cs typeface="Arial" panose="020B0604020202020204" pitchFamily="34" charset="0"/>
              </a:rPr>
              <a:t>In addition to understanding insulin dosing and delivery using a vial and syringe, it is important that those administering insulin to a student or assisting a student with insulin administration understand the fundamentals of insulin action, dosing and delivery. These general concepts are covered in the unit entitled “Insulin Basics.”</a:t>
            </a: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Method of insulin delivery is determined by the student, parent/guardian and provider </a:t>
            </a:r>
            <a:r>
              <a:rPr lang="en-US" altLang="en-US" sz="1000" b="0" dirty="0">
                <a:latin typeface="Arial" panose="020B0604020202020204" pitchFamily="34" charset="0"/>
                <a:cs typeface="Arial" panose="020B0604020202020204" pitchFamily="34" charset="0"/>
              </a:rPr>
              <a:t>and therapy may change.  Some students may only ever use insulin injections while others may transition to insulin pump therapy, which will be discussed in another separate unit on insulin pumps.  It’s important to be prepared that students on insulin pumps may still require injections during cases of pump or pump site malfunction. Some students on insulin pump therapy may also return to injections; see current DMMP for therapy.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6650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Insulin works best when it is injected into a layer of fat under the skin, above the muscle tissue.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Rotating sites is important to insulin absorption.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Common preferred sites are the abdomen, thighs, buttocks, and upper arms.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 should help choose injection site.</a:t>
            </a:r>
          </a:p>
          <a:p>
            <a:pPr marL="171450" indent="-171450" eaLnBrk="1" hangingPunct="1">
              <a:lnSpc>
                <a:spcPct val="90000"/>
              </a:lnSpc>
              <a:spcBef>
                <a:spcPts val="1250"/>
              </a:spcBef>
              <a:buClr>
                <a:schemeClr val="tx1"/>
              </a:buClr>
              <a:buFont typeface="Wingdings" pitchFamily="2" charset="2"/>
              <a:buChar cha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374249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Insulin syringes</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Different size syringes are available: 1/3 cc (30 units), ½ cc (50 units), and 1 cc (100 units).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Generally, each horizontal marking indicates 1 unit on 30 and 50 unit syringes, and 2 units on 100 unit syringes. However, some students may use 30 unit insulin syringes that have scales for both half and whole units.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Needles and syringes should be disposed of in a manner consistent with Universal Precautions and local waste disposal laws.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Method: Syringe and vial</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Get supplies: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insulin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syringe and needle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alcohol wipe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gloves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sharps container</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Be sure to verify the type of insulin before drawing up into the syringe.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153430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Method: syringe and vial</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2. Wash hands and apply gloves.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3. Clean the rubber top of the insulin vial with an alcohol swab.</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402811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Method: syringe and vial</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4. Have student select injection site per DMMP. Common sites are upper arm, thigh, stomach, and buttocks.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5. Clean the injection site and wait to dry.</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301497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6770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8"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INSULIN BY SYRINGE AND VIAL</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Syringe and Vial: Preparation</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3005809" cy="574644"/>
          </a:xfrm>
        </p:spPr>
        <p:txBody>
          <a:bodyPr/>
          <a:lstStyle/>
          <a:p>
            <a:pPr marL="457200" indent="-457200">
              <a:buFont typeface="+mj-lt"/>
              <a:buAutoNum type="arabicPeriod" startAt="6"/>
            </a:pPr>
            <a:r>
              <a:rPr lang="en-US" b="1" dirty="0">
                <a:solidFill>
                  <a:schemeClr val="accent1"/>
                </a:solidFill>
              </a:rPr>
              <a:t>Check the insulin dose orders</a:t>
            </a:r>
          </a:p>
        </p:txBody>
      </p:sp>
      <p:sp>
        <p:nvSpPr>
          <p:cNvPr id="6" name="Text Placeholder 1">
            <a:extLst>
              <a:ext uri="{FF2B5EF4-FFF2-40B4-BE49-F238E27FC236}">
                <a16:creationId xmlns:a16="http://schemas.microsoft.com/office/drawing/2014/main" id="{93D4EB23-A072-4E5C-2CBC-30CF0266B46C}"/>
              </a:ext>
            </a:extLst>
          </p:cNvPr>
          <p:cNvSpPr txBox="1">
            <a:spLocks/>
          </p:cNvSpPr>
          <p:nvPr/>
        </p:nvSpPr>
        <p:spPr>
          <a:xfrm>
            <a:off x="1986069" y="4803655"/>
            <a:ext cx="3170854" cy="57464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buFont typeface="+mj-lt"/>
              <a:buAutoNum type="arabicPeriod" startAt="7"/>
            </a:pPr>
            <a:r>
              <a:rPr lang="en-US" b="1" dirty="0">
                <a:solidFill>
                  <a:schemeClr val="accent1"/>
                </a:solidFill>
              </a:rPr>
              <a:t>Remove the cap from syringe</a:t>
            </a:r>
          </a:p>
        </p:txBody>
      </p:sp>
      <p:pic>
        <p:nvPicPr>
          <p:cNvPr id="7" name="Picture 6" descr="Icon&#10;&#10;Description automatically generated">
            <a:extLst>
              <a:ext uri="{FF2B5EF4-FFF2-40B4-BE49-F238E27FC236}">
                <a16:creationId xmlns:a16="http://schemas.microsoft.com/office/drawing/2014/main" id="{0A2D8D70-AB4C-6DDD-D3F2-831AD020D889}"/>
              </a:ext>
            </a:extLst>
          </p:cNvPr>
          <p:cNvPicPr>
            <a:picLocks noChangeAspect="1"/>
          </p:cNvPicPr>
          <p:nvPr/>
        </p:nvPicPr>
        <p:blipFill>
          <a:blip r:embed="rId4"/>
          <a:stretch>
            <a:fillRect/>
          </a:stretch>
        </p:blipFill>
        <p:spPr>
          <a:xfrm>
            <a:off x="5156923" y="2122999"/>
            <a:ext cx="1830480" cy="1830480"/>
          </a:xfrm>
          <a:prstGeom prst="rect">
            <a:avLst/>
          </a:prstGeom>
        </p:spPr>
      </p:pic>
      <p:pic>
        <p:nvPicPr>
          <p:cNvPr id="11" name="Picture 10" descr="Icon&#10;&#10;Description automatically generated">
            <a:extLst>
              <a:ext uri="{FF2B5EF4-FFF2-40B4-BE49-F238E27FC236}">
                <a16:creationId xmlns:a16="http://schemas.microsoft.com/office/drawing/2014/main" id="{65D9E72E-177E-17E5-8110-EADE346EB4B2}"/>
              </a:ext>
            </a:extLst>
          </p:cNvPr>
          <p:cNvPicPr>
            <a:picLocks noChangeAspect="1"/>
          </p:cNvPicPr>
          <p:nvPr/>
        </p:nvPicPr>
        <p:blipFill>
          <a:blip r:embed="rId5"/>
          <a:stretch>
            <a:fillRect/>
          </a:stretch>
        </p:blipFill>
        <p:spPr>
          <a:xfrm>
            <a:off x="5156923" y="4310909"/>
            <a:ext cx="1830480" cy="1830480"/>
          </a:xfrm>
          <a:prstGeom prst="rect">
            <a:avLst/>
          </a:prstGeom>
        </p:spPr>
      </p:pic>
    </p:spTree>
    <p:extLst>
      <p:ext uri="{BB962C8B-B14F-4D97-AF65-F5344CB8AC3E}">
        <p14:creationId xmlns:p14="http://schemas.microsoft.com/office/powerpoint/2010/main" val="346997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Syringe and Vial: Preparation</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3742927" cy="1316001"/>
          </a:xfrm>
        </p:spPr>
        <p:txBody>
          <a:bodyPr/>
          <a:lstStyle/>
          <a:p>
            <a:pPr marL="457200" indent="-457200">
              <a:buFont typeface="+mj-lt"/>
              <a:buAutoNum type="arabicPeriod" startAt="8"/>
            </a:pPr>
            <a:r>
              <a:rPr lang="en-US" b="1" dirty="0">
                <a:solidFill>
                  <a:schemeClr val="accent1"/>
                </a:solidFill>
              </a:rPr>
              <a:t>Pull the plunger down to number of units to be administered</a:t>
            </a:r>
          </a:p>
          <a:p>
            <a:pPr marL="0" indent="0">
              <a:buNone/>
            </a:pPr>
            <a:endParaRPr lang="en-US" b="1" dirty="0">
              <a:solidFill>
                <a:schemeClr val="accent1"/>
              </a:solidFill>
            </a:endParaRPr>
          </a:p>
        </p:txBody>
      </p:sp>
      <p:sp>
        <p:nvSpPr>
          <p:cNvPr id="6" name="Text Placeholder 1">
            <a:extLst>
              <a:ext uri="{FF2B5EF4-FFF2-40B4-BE49-F238E27FC236}">
                <a16:creationId xmlns:a16="http://schemas.microsoft.com/office/drawing/2014/main" id="{93D4EB23-A072-4E5C-2CBC-30CF0266B46C}"/>
              </a:ext>
            </a:extLst>
          </p:cNvPr>
          <p:cNvSpPr txBox="1">
            <a:spLocks/>
          </p:cNvSpPr>
          <p:nvPr/>
        </p:nvSpPr>
        <p:spPr>
          <a:xfrm>
            <a:off x="1986069" y="4680206"/>
            <a:ext cx="3412956" cy="287323"/>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buFont typeface="+mj-lt"/>
              <a:buAutoNum type="arabicPeriod" startAt="9"/>
            </a:pPr>
            <a:r>
              <a:rPr lang="en-US" b="1" dirty="0">
                <a:solidFill>
                  <a:schemeClr val="accent1"/>
                </a:solidFill>
              </a:rPr>
              <a:t>Inject air into bottle</a:t>
            </a:r>
          </a:p>
        </p:txBody>
      </p:sp>
      <p:pic>
        <p:nvPicPr>
          <p:cNvPr id="7" name="Picture 6" descr="Icon&#10;&#10;Description automatically generated with low confidence">
            <a:extLst>
              <a:ext uri="{FF2B5EF4-FFF2-40B4-BE49-F238E27FC236}">
                <a16:creationId xmlns:a16="http://schemas.microsoft.com/office/drawing/2014/main" id="{07F9BB6F-008A-579F-F1D7-41ABEA81B8D2}"/>
              </a:ext>
            </a:extLst>
          </p:cNvPr>
          <p:cNvPicPr>
            <a:picLocks noChangeAspect="1"/>
          </p:cNvPicPr>
          <p:nvPr/>
        </p:nvPicPr>
        <p:blipFill>
          <a:blip r:embed="rId4"/>
          <a:stretch>
            <a:fillRect/>
          </a:stretch>
        </p:blipFill>
        <p:spPr>
          <a:xfrm>
            <a:off x="5560930" y="4257836"/>
            <a:ext cx="1828612" cy="1828612"/>
          </a:xfrm>
          <a:prstGeom prst="rect">
            <a:avLst/>
          </a:prstGeom>
        </p:spPr>
      </p:pic>
      <p:pic>
        <p:nvPicPr>
          <p:cNvPr id="9" name="Picture 8" descr="Icon&#10;&#10;Description automatically generated">
            <a:extLst>
              <a:ext uri="{FF2B5EF4-FFF2-40B4-BE49-F238E27FC236}">
                <a16:creationId xmlns:a16="http://schemas.microsoft.com/office/drawing/2014/main" id="{E11D217D-4948-C57C-FAAB-D97CF7C6B425}"/>
              </a:ext>
            </a:extLst>
          </p:cNvPr>
          <p:cNvPicPr>
            <a:picLocks noChangeAspect="1"/>
          </p:cNvPicPr>
          <p:nvPr/>
        </p:nvPicPr>
        <p:blipFill>
          <a:blip r:embed="rId5"/>
          <a:stretch>
            <a:fillRect/>
          </a:stretch>
        </p:blipFill>
        <p:spPr>
          <a:xfrm>
            <a:off x="5560930" y="2122999"/>
            <a:ext cx="1828612" cy="1828612"/>
          </a:xfrm>
          <a:prstGeom prst="rect">
            <a:avLst/>
          </a:prstGeom>
        </p:spPr>
      </p:pic>
    </p:spTree>
    <p:extLst>
      <p:ext uri="{BB962C8B-B14F-4D97-AF65-F5344CB8AC3E}">
        <p14:creationId xmlns:p14="http://schemas.microsoft.com/office/powerpoint/2010/main" val="237334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Syringe and Vial: Dosing</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70" y="2205337"/>
            <a:ext cx="3242184" cy="861967"/>
          </a:xfrm>
        </p:spPr>
        <p:txBody>
          <a:bodyPr/>
          <a:lstStyle/>
          <a:p>
            <a:pPr marL="457200" indent="-457200">
              <a:buFont typeface="+mj-lt"/>
              <a:buAutoNum type="arabicPeriod" startAt="10"/>
            </a:pPr>
            <a:r>
              <a:rPr lang="en-US" b="1" dirty="0">
                <a:solidFill>
                  <a:schemeClr val="accent1"/>
                </a:solidFill>
              </a:rPr>
              <a:t>Draw out prescribed number of units of insulin as per DMMP</a:t>
            </a:r>
          </a:p>
        </p:txBody>
      </p:sp>
      <p:sp>
        <p:nvSpPr>
          <p:cNvPr id="28" name="TextBox 27">
            <a:extLst>
              <a:ext uri="{FF2B5EF4-FFF2-40B4-BE49-F238E27FC236}">
                <a16:creationId xmlns:a16="http://schemas.microsoft.com/office/drawing/2014/main" id="{C4416BB0-CCA4-4E8A-F502-323D68BE3302}"/>
              </a:ext>
            </a:extLst>
          </p:cNvPr>
          <p:cNvSpPr txBox="1"/>
          <p:nvPr/>
        </p:nvSpPr>
        <p:spPr>
          <a:xfrm>
            <a:off x="2408852" y="3252585"/>
            <a:ext cx="2971799" cy="923330"/>
          </a:xfrm>
          <a:prstGeom prst="rect">
            <a:avLst/>
          </a:prstGeom>
          <a:solidFill>
            <a:schemeClr val="accent1"/>
          </a:solidFill>
        </p:spPr>
        <p:txBody>
          <a:bodyPr wrap="square">
            <a:spAutoFit/>
          </a:bodyPr>
          <a:lstStyle/>
          <a:p>
            <a:pPr marL="0" indent="0">
              <a:buNone/>
            </a:pPr>
            <a:r>
              <a:rPr lang="en-US" i="1" dirty="0">
                <a:solidFill>
                  <a:schemeClr val="bg1"/>
                </a:solidFill>
                <a:latin typeface="Arial" panose="020B0604020202020204" pitchFamily="34" charset="0"/>
                <a:cs typeface="Arial" panose="020B0604020202020204" pitchFamily="34" charset="0"/>
              </a:rPr>
              <a:t>Please note insulin vials should never be shared amongst students</a:t>
            </a:r>
          </a:p>
        </p:txBody>
      </p:sp>
      <p:pic>
        <p:nvPicPr>
          <p:cNvPr id="6" name="Picture 5" descr="Icon&#10;&#10;Description automatically generated">
            <a:extLst>
              <a:ext uri="{FF2B5EF4-FFF2-40B4-BE49-F238E27FC236}">
                <a16:creationId xmlns:a16="http://schemas.microsoft.com/office/drawing/2014/main" id="{D5BC4C64-5EA3-9B47-D9C0-8C20552EC9EB}"/>
              </a:ext>
            </a:extLst>
          </p:cNvPr>
          <p:cNvPicPr>
            <a:picLocks noChangeAspect="1"/>
          </p:cNvPicPr>
          <p:nvPr/>
        </p:nvPicPr>
        <p:blipFill>
          <a:blip r:embed="rId4"/>
          <a:stretch>
            <a:fillRect/>
          </a:stretch>
        </p:blipFill>
        <p:spPr>
          <a:xfrm>
            <a:off x="5877974" y="2205337"/>
            <a:ext cx="3321216" cy="3321216"/>
          </a:xfrm>
          <a:prstGeom prst="rect">
            <a:avLst/>
          </a:prstGeom>
        </p:spPr>
      </p:pic>
    </p:spTree>
    <p:extLst>
      <p:ext uri="{BB962C8B-B14F-4D97-AF65-F5344CB8AC3E}">
        <p14:creationId xmlns:p14="http://schemas.microsoft.com/office/powerpoint/2010/main" val="206866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Syringe and Vial: Injecting</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70" y="2205337"/>
            <a:ext cx="5142518" cy="3873496"/>
          </a:xfrm>
        </p:spPr>
        <p:txBody>
          <a:bodyPr/>
          <a:lstStyle/>
          <a:p>
            <a:pPr marL="457200" indent="-457200">
              <a:buFont typeface="+mj-lt"/>
              <a:buAutoNum type="arabicPeriod" startAt="11"/>
            </a:pPr>
            <a:r>
              <a:rPr lang="en-US" b="1" dirty="0">
                <a:solidFill>
                  <a:schemeClr val="accent1"/>
                </a:solidFill>
              </a:rPr>
              <a:t>Pinch up the skin</a:t>
            </a:r>
          </a:p>
          <a:p>
            <a:pPr marL="457200" indent="-457200">
              <a:buFont typeface="+mj-lt"/>
              <a:buAutoNum type="arabicPeriod" startAt="11"/>
            </a:pPr>
            <a:r>
              <a:rPr lang="en-US" b="1" dirty="0">
                <a:solidFill>
                  <a:schemeClr val="accent1"/>
                </a:solidFill>
              </a:rPr>
              <a:t>Push needle into skin at 90°, 45° if necessary to avoid muscle</a:t>
            </a:r>
          </a:p>
          <a:p>
            <a:pPr marL="457200" indent="-457200">
              <a:buFont typeface="+mj-lt"/>
              <a:buAutoNum type="arabicPeriod" startAt="11"/>
            </a:pPr>
            <a:r>
              <a:rPr lang="en-US" b="1" dirty="0">
                <a:solidFill>
                  <a:schemeClr val="accent1"/>
                </a:solidFill>
              </a:rPr>
              <a:t>Release pinch</a:t>
            </a:r>
          </a:p>
          <a:p>
            <a:pPr marL="457200" indent="-457200">
              <a:buFont typeface="+mj-lt"/>
              <a:buAutoNum type="arabicPeriod" startAt="11"/>
            </a:pPr>
            <a:r>
              <a:rPr lang="en-US" b="1" dirty="0">
                <a:solidFill>
                  <a:schemeClr val="accent1"/>
                </a:solidFill>
              </a:rPr>
              <a:t>Push the plunger in</a:t>
            </a:r>
          </a:p>
          <a:p>
            <a:pPr marL="457200" indent="-457200">
              <a:buFont typeface="+mj-lt"/>
              <a:buAutoNum type="arabicPeriod" startAt="11"/>
            </a:pPr>
            <a:r>
              <a:rPr lang="en-US" b="1" dirty="0">
                <a:solidFill>
                  <a:schemeClr val="accent1"/>
                </a:solidFill>
              </a:rPr>
              <a:t>Count to 5 seconds</a:t>
            </a:r>
          </a:p>
          <a:p>
            <a:pPr marL="457200" indent="-457200">
              <a:buFont typeface="+mj-lt"/>
              <a:buAutoNum type="arabicPeriod" startAt="11"/>
            </a:pPr>
            <a:r>
              <a:rPr lang="en-US" b="1" dirty="0">
                <a:solidFill>
                  <a:schemeClr val="accent1"/>
                </a:solidFill>
              </a:rPr>
              <a:t>Remove needle and dispose of syringe; do not re-cap before discarding syringe</a:t>
            </a:r>
          </a:p>
          <a:p>
            <a:pPr marL="457200" indent="-457200">
              <a:buFont typeface="+mj-lt"/>
              <a:buAutoNum type="arabicPeriod" startAt="11"/>
            </a:pPr>
            <a:r>
              <a:rPr lang="en-US" b="1" dirty="0">
                <a:solidFill>
                  <a:schemeClr val="accent1"/>
                </a:solidFill>
              </a:rPr>
              <a:t>Document time, dosage, site, and blood glucose value</a:t>
            </a:r>
          </a:p>
        </p:txBody>
      </p:sp>
      <p:pic>
        <p:nvPicPr>
          <p:cNvPr id="6" name="Picture 5" descr="Icon&#10;&#10;Description automatically generated">
            <a:extLst>
              <a:ext uri="{FF2B5EF4-FFF2-40B4-BE49-F238E27FC236}">
                <a16:creationId xmlns:a16="http://schemas.microsoft.com/office/drawing/2014/main" id="{A89B3FE3-5D22-18A4-38CA-92EE7B6F5CFD}"/>
              </a:ext>
            </a:extLst>
          </p:cNvPr>
          <p:cNvPicPr>
            <a:picLocks noChangeAspect="1"/>
          </p:cNvPicPr>
          <p:nvPr/>
        </p:nvPicPr>
        <p:blipFill>
          <a:blip r:embed="rId4"/>
          <a:stretch>
            <a:fillRect/>
          </a:stretch>
        </p:blipFill>
        <p:spPr>
          <a:xfrm>
            <a:off x="7061739" y="2205337"/>
            <a:ext cx="3694315" cy="3694315"/>
          </a:xfrm>
          <a:prstGeom prst="rect">
            <a:avLst/>
          </a:prstGeom>
        </p:spPr>
      </p:pic>
    </p:spTree>
    <p:extLst>
      <p:ext uri="{BB962C8B-B14F-4D97-AF65-F5344CB8AC3E}">
        <p14:creationId xmlns:p14="http://schemas.microsoft.com/office/powerpoint/2010/main" val="13947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11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3" y="2950621"/>
            <a:ext cx="8856893" cy="118276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INSULIN BY SYRINGE AND VIAL</a:t>
            </a:r>
          </a:p>
          <a:p>
            <a:endParaRPr lang="en-US" sz="4270" dirty="0">
              <a:solidFill>
                <a:schemeClr val="tx1"/>
              </a:solidFill>
            </a:endParaRP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Rotating injection sites is important.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Insulin syringes should be recapped.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Which site is not an injection site: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Upper arm</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Stomach</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Calf</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Thigh</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Buttocks</a:t>
            </a:r>
          </a:p>
        </p:txBody>
      </p:sp>
    </p:spTree>
    <p:extLst>
      <p:ext uri="{BB962C8B-B14F-4D97-AF65-F5344CB8AC3E}">
        <p14:creationId xmlns:p14="http://schemas.microsoft.com/office/powerpoint/2010/main" val="232965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Accurate and timely insulin dosing is a vital piece of the Diabetes Medical Management Plan (DMMP).</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701381"/>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Types of syringes</a:t>
            </a:r>
          </a:p>
          <a:p>
            <a:endParaRPr lang="en-US" sz="1867" dirty="0"/>
          </a:p>
          <a:p>
            <a:r>
              <a:rPr lang="en-US" sz="1867" dirty="0"/>
              <a:t>Where on the body to inject insulin</a:t>
            </a:r>
          </a:p>
          <a:p>
            <a:endParaRPr lang="en-US" sz="1867" dirty="0"/>
          </a:p>
          <a:p>
            <a:r>
              <a:rPr lang="en-US" sz="1867" dirty="0"/>
              <a:t>Preparation steps for syringe injection</a:t>
            </a:r>
          </a:p>
          <a:p>
            <a:endParaRPr lang="en-US" sz="1867" dirty="0"/>
          </a:p>
          <a:p>
            <a:r>
              <a:rPr lang="en-US" sz="1867" dirty="0"/>
              <a:t>How to dose with a syringe</a:t>
            </a:r>
          </a:p>
          <a:p>
            <a:endParaRPr lang="en-US" sz="1867" dirty="0"/>
          </a:p>
          <a:p>
            <a:r>
              <a:rPr lang="en-US" sz="1867" dirty="0"/>
              <a:t>How to inject with a syringe</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259901"/>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379550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34998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635FFCD-C8CA-80D7-D4D8-0D57514BB7E7}"/>
              </a:ext>
            </a:extLst>
          </p:cNvPr>
          <p:cNvCxnSpPr>
            <a:cxnSpLocks/>
          </p:cNvCxnSpPr>
          <p:nvPr/>
        </p:nvCxnSpPr>
        <p:spPr>
          <a:xfrm>
            <a:off x="6829357" y="4864989"/>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212D1B-65AD-BB91-86AA-9DD2234D41D6}"/>
              </a:ext>
            </a:extLst>
          </p:cNvPr>
          <p:cNvSpPr/>
          <p:nvPr/>
        </p:nvSpPr>
        <p:spPr>
          <a:xfrm>
            <a:off x="5866250" y="3296884"/>
            <a:ext cx="3159759" cy="21394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F1BE75-5D02-B3E2-5687-19A38F2FABF1}"/>
              </a:ext>
            </a:extLst>
          </p:cNvPr>
          <p:cNvSpPr/>
          <p:nvPr/>
        </p:nvSpPr>
        <p:spPr>
          <a:xfrm>
            <a:off x="2266090" y="3296884"/>
            <a:ext cx="3159759" cy="21394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1853" y="2055530"/>
            <a:ext cx="10492032" cy="574644"/>
          </a:xfrm>
        </p:spPr>
        <p:txBody>
          <a:bodyPr/>
          <a:lstStyle/>
          <a:p>
            <a:pPr marL="0" indent="0">
              <a:buNone/>
            </a:pPr>
            <a:r>
              <a:rPr lang="en-US" b="1" dirty="0">
                <a:solidFill>
                  <a:schemeClr val="accent1"/>
                </a:solidFill>
              </a:rPr>
              <a:t>Syringe and vial may be used for those on injections but also for those on insulin pump therapy during times of pump malfunction</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Method of Delivery</a:t>
            </a:r>
          </a:p>
        </p:txBody>
      </p:sp>
      <p:sp>
        <p:nvSpPr>
          <p:cNvPr id="6" name="Text Placeholder 19">
            <a:extLst>
              <a:ext uri="{FF2B5EF4-FFF2-40B4-BE49-F238E27FC236}">
                <a16:creationId xmlns:a16="http://schemas.microsoft.com/office/drawing/2014/main" id="{29F8E28D-16AE-3671-B4B1-312813F27E22}"/>
              </a:ext>
            </a:extLst>
          </p:cNvPr>
          <p:cNvSpPr txBox="1">
            <a:spLocks/>
          </p:cNvSpPr>
          <p:nvPr/>
        </p:nvSpPr>
        <p:spPr>
          <a:xfrm>
            <a:off x="2489620" y="3589048"/>
            <a:ext cx="2432051"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INSULIN INJECTION</a:t>
            </a:r>
          </a:p>
        </p:txBody>
      </p:sp>
      <p:sp>
        <p:nvSpPr>
          <p:cNvPr id="7" name="Text Placeholder 20">
            <a:extLst>
              <a:ext uri="{FF2B5EF4-FFF2-40B4-BE49-F238E27FC236}">
                <a16:creationId xmlns:a16="http://schemas.microsoft.com/office/drawing/2014/main" id="{FFF037F7-C0F8-E2DA-E9CC-9DD6009DD0F2}"/>
              </a:ext>
            </a:extLst>
          </p:cNvPr>
          <p:cNvSpPr txBox="1">
            <a:spLocks/>
          </p:cNvSpPr>
          <p:nvPr/>
        </p:nvSpPr>
        <p:spPr>
          <a:xfrm>
            <a:off x="2489620" y="4072320"/>
            <a:ext cx="2768777"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Prescribed insulin therapy</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Follow DMMP</a:t>
            </a:r>
          </a:p>
        </p:txBody>
      </p:sp>
      <p:sp>
        <p:nvSpPr>
          <p:cNvPr id="8" name="Text Placeholder 21">
            <a:extLst>
              <a:ext uri="{FF2B5EF4-FFF2-40B4-BE49-F238E27FC236}">
                <a16:creationId xmlns:a16="http://schemas.microsoft.com/office/drawing/2014/main" id="{31FFE286-2B19-AD1C-3362-F4449C886DD4}"/>
              </a:ext>
            </a:extLst>
          </p:cNvPr>
          <p:cNvSpPr txBox="1">
            <a:spLocks/>
          </p:cNvSpPr>
          <p:nvPr/>
        </p:nvSpPr>
        <p:spPr>
          <a:xfrm>
            <a:off x="6076792" y="3589048"/>
            <a:ext cx="2432051"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INSULIN PUMP</a:t>
            </a:r>
          </a:p>
        </p:txBody>
      </p:sp>
      <p:sp>
        <p:nvSpPr>
          <p:cNvPr id="9" name="Text Placeholder 22">
            <a:extLst>
              <a:ext uri="{FF2B5EF4-FFF2-40B4-BE49-F238E27FC236}">
                <a16:creationId xmlns:a16="http://schemas.microsoft.com/office/drawing/2014/main" id="{204B71A5-7B90-E8FD-197B-0EB80A3F1B42}"/>
              </a:ext>
            </a:extLst>
          </p:cNvPr>
          <p:cNvSpPr txBox="1">
            <a:spLocks/>
          </p:cNvSpPr>
          <p:nvPr/>
        </p:nvSpPr>
        <p:spPr>
          <a:xfrm>
            <a:off x="6076792" y="4072320"/>
            <a:ext cx="2894887"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Prescribed for insulin pump malfunction</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Follow DMMP</a:t>
            </a:r>
          </a:p>
        </p:txBody>
      </p:sp>
      <p:cxnSp>
        <p:nvCxnSpPr>
          <p:cNvPr id="12" name="Straight Connector 11">
            <a:extLst>
              <a:ext uri="{FF2B5EF4-FFF2-40B4-BE49-F238E27FC236}">
                <a16:creationId xmlns:a16="http://schemas.microsoft.com/office/drawing/2014/main" id="{B3FF0615-0BA5-6D7F-ADC6-B17309694D9A}"/>
              </a:ext>
            </a:extLst>
          </p:cNvPr>
          <p:cNvCxnSpPr>
            <a:cxnSpLocks/>
          </p:cNvCxnSpPr>
          <p:nvPr/>
        </p:nvCxnSpPr>
        <p:spPr>
          <a:xfrm>
            <a:off x="2566532" y="3967475"/>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28963C-AC5D-86AB-0D3F-90FBE063DE4E}"/>
              </a:ext>
            </a:extLst>
          </p:cNvPr>
          <p:cNvCxnSpPr>
            <a:cxnSpLocks/>
          </p:cNvCxnSpPr>
          <p:nvPr/>
        </p:nvCxnSpPr>
        <p:spPr>
          <a:xfrm>
            <a:off x="6138903" y="3967475"/>
            <a:ext cx="25597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Turn Arrow 3">
            <a:extLst>
              <a:ext uri="{FF2B5EF4-FFF2-40B4-BE49-F238E27FC236}">
                <a16:creationId xmlns:a16="http://schemas.microsoft.com/office/drawing/2014/main" id="{12B94DF4-F805-6003-AEBE-FE9E41D63990}"/>
              </a:ext>
            </a:extLst>
          </p:cNvPr>
          <p:cNvSpPr/>
          <p:nvPr/>
        </p:nvSpPr>
        <p:spPr>
          <a:xfrm>
            <a:off x="3802246" y="2925512"/>
            <a:ext cx="3767991" cy="429370"/>
          </a:xfrm>
          <a:prstGeom prst="uturnArrow">
            <a:avLst>
              <a:gd name="adj1" fmla="val 20654"/>
              <a:gd name="adj2" fmla="val 25000"/>
              <a:gd name="adj3" fmla="val 26852"/>
              <a:gd name="adj4" fmla="val 43750"/>
              <a:gd name="adj5"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U-Turn Arrow 4">
            <a:extLst>
              <a:ext uri="{FF2B5EF4-FFF2-40B4-BE49-F238E27FC236}">
                <a16:creationId xmlns:a16="http://schemas.microsoft.com/office/drawing/2014/main" id="{42B7F2AB-6FCE-2BC0-50D0-C729D5C362CA}"/>
              </a:ext>
            </a:extLst>
          </p:cNvPr>
          <p:cNvSpPr/>
          <p:nvPr/>
        </p:nvSpPr>
        <p:spPr>
          <a:xfrm rot="10800000">
            <a:off x="3762054" y="5373108"/>
            <a:ext cx="3767991" cy="429370"/>
          </a:xfrm>
          <a:prstGeom prst="uturnArrow">
            <a:avLst>
              <a:gd name="adj1" fmla="val 20654"/>
              <a:gd name="adj2" fmla="val 25000"/>
              <a:gd name="adj3" fmla="val 26852"/>
              <a:gd name="adj4" fmla="val 43750"/>
              <a:gd name="adj5"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938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Insulin Injections</a:t>
            </a:r>
          </a:p>
        </p:txBody>
      </p:sp>
      <p:sp>
        <p:nvSpPr>
          <p:cNvPr id="13" name="Rectangle 12">
            <a:extLst>
              <a:ext uri="{FF2B5EF4-FFF2-40B4-BE49-F238E27FC236}">
                <a16:creationId xmlns:a16="http://schemas.microsoft.com/office/drawing/2014/main" id="{AB098A05-C8FE-6CD0-13C8-95176EBEE6B2}"/>
              </a:ext>
            </a:extLst>
          </p:cNvPr>
          <p:cNvSpPr/>
          <p:nvPr/>
        </p:nvSpPr>
        <p:spPr>
          <a:xfrm>
            <a:off x="801190" y="2142308"/>
            <a:ext cx="4645485" cy="3730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0">
            <a:extLst>
              <a:ext uri="{FF2B5EF4-FFF2-40B4-BE49-F238E27FC236}">
                <a16:creationId xmlns:a16="http://schemas.microsoft.com/office/drawing/2014/main" id="{00478CB2-14BD-9C7E-EA8C-61025EB641D3}"/>
              </a:ext>
            </a:extLst>
          </p:cNvPr>
          <p:cNvSpPr txBox="1">
            <a:spLocks/>
          </p:cNvSpPr>
          <p:nvPr/>
        </p:nvSpPr>
        <p:spPr>
          <a:xfrm>
            <a:off x="951086" y="2142308"/>
            <a:ext cx="3914742" cy="3542055"/>
          </a:xfrm>
          <a:prstGeom prst="rect">
            <a:avLst/>
          </a:prstGeom>
        </p:spPr>
        <p:txBody>
          <a:bodyPr anchor="b"/>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Inject into fatty layer under skin</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Rotate sites</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Student should choose site unless there is </a:t>
            </a:r>
            <a:r>
              <a:rPr lang="en-US" sz="1800" dirty="0" err="1">
                <a:solidFill>
                  <a:schemeClr val="bg1"/>
                </a:solidFill>
                <a:latin typeface="Arial" panose="020B0604020202020204" pitchFamily="34" charset="0"/>
                <a:cs typeface="Arial" panose="020B0604020202020204" pitchFamily="34" charset="0"/>
              </a:rPr>
              <a:t>lipohypertrophy</a:t>
            </a:r>
            <a:r>
              <a:rPr lang="en-US" sz="1800" dirty="0">
                <a:solidFill>
                  <a:schemeClr val="bg1"/>
                </a:solidFill>
                <a:latin typeface="Arial" panose="020B0604020202020204" pitchFamily="34" charset="0"/>
                <a:cs typeface="Arial" panose="020B0604020202020204" pitchFamily="34" charset="0"/>
              </a:rPr>
              <a:t> (scar tissue)</a:t>
            </a:r>
          </a:p>
        </p:txBody>
      </p:sp>
      <p:sp>
        <p:nvSpPr>
          <p:cNvPr id="15" name="Rectangle 14">
            <a:extLst>
              <a:ext uri="{FF2B5EF4-FFF2-40B4-BE49-F238E27FC236}">
                <a16:creationId xmlns:a16="http://schemas.microsoft.com/office/drawing/2014/main" id="{4F5EA1C4-0946-0F72-32D1-40D9E7C9CEE3}"/>
              </a:ext>
            </a:extLst>
          </p:cNvPr>
          <p:cNvSpPr/>
          <p:nvPr/>
        </p:nvSpPr>
        <p:spPr>
          <a:xfrm>
            <a:off x="5714573" y="2142308"/>
            <a:ext cx="4645485" cy="3730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0">
            <a:extLst>
              <a:ext uri="{FF2B5EF4-FFF2-40B4-BE49-F238E27FC236}">
                <a16:creationId xmlns:a16="http://schemas.microsoft.com/office/drawing/2014/main" id="{6AB590E7-93D0-C3EC-B43C-4F25BFAF9DD0}"/>
              </a:ext>
            </a:extLst>
          </p:cNvPr>
          <p:cNvSpPr txBox="1">
            <a:spLocks/>
          </p:cNvSpPr>
          <p:nvPr/>
        </p:nvSpPr>
        <p:spPr>
          <a:xfrm>
            <a:off x="5864469" y="2142308"/>
            <a:ext cx="4119286" cy="3542055"/>
          </a:xfrm>
          <a:prstGeom prst="rect">
            <a:avLst/>
          </a:prstGeom>
        </p:spPr>
        <p:txBody>
          <a:bodyPr anchor="b"/>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Common insulin injection sites: </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Abdomen, thighs, buttocks, upper arms</a:t>
            </a:r>
          </a:p>
        </p:txBody>
      </p:sp>
      <p:pic>
        <p:nvPicPr>
          <p:cNvPr id="17" name="Picture 16">
            <a:extLst>
              <a:ext uri="{FF2B5EF4-FFF2-40B4-BE49-F238E27FC236}">
                <a16:creationId xmlns:a16="http://schemas.microsoft.com/office/drawing/2014/main" id="{9100C134-841B-1915-3348-6E12AF0DDF4C}"/>
              </a:ext>
            </a:extLst>
          </p:cNvPr>
          <p:cNvPicPr>
            <a:picLocks noChangeAspect="1"/>
          </p:cNvPicPr>
          <p:nvPr/>
        </p:nvPicPr>
        <p:blipFill>
          <a:blip r:embed="rId3"/>
          <a:stretch>
            <a:fillRect/>
          </a:stretch>
        </p:blipFill>
        <p:spPr>
          <a:xfrm>
            <a:off x="6344816" y="2373748"/>
            <a:ext cx="3336878" cy="2110503"/>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23AC9AB2-956B-4434-86DA-75BC4B435DAD}"/>
              </a:ext>
            </a:extLst>
          </p:cNvPr>
          <p:cNvPicPr>
            <a:picLocks noChangeAspect="1"/>
          </p:cNvPicPr>
          <p:nvPr/>
        </p:nvPicPr>
        <p:blipFill>
          <a:blip r:embed="rId4"/>
          <a:stretch>
            <a:fillRect/>
          </a:stretch>
        </p:blipFill>
        <p:spPr>
          <a:xfrm>
            <a:off x="1472027" y="2534613"/>
            <a:ext cx="1245868" cy="1029388"/>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754386EA-BDD6-077B-9007-513105CBCD92}"/>
              </a:ext>
            </a:extLst>
          </p:cNvPr>
          <p:cNvPicPr>
            <a:picLocks noChangeAspect="1"/>
          </p:cNvPicPr>
          <p:nvPr/>
        </p:nvPicPr>
        <p:blipFill>
          <a:blip r:embed="rId5"/>
          <a:stretch>
            <a:fillRect/>
          </a:stretch>
        </p:blipFill>
        <p:spPr>
          <a:xfrm>
            <a:off x="2851844" y="2266446"/>
            <a:ext cx="2346789" cy="18106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018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557495"/>
          </a:xfrm>
        </p:spPr>
        <p:txBody>
          <a:bodyPr/>
          <a:lstStyle/>
          <a:p>
            <a:pPr marL="0" indent="0">
              <a:buNone/>
            </a:pPr>
            <a:r>
              <a:rPr lang="en-US" b="1" dirty="0">
                <a:solidFill>
                  <a:schemeClr val="accent1"/>
                </a:solidFill>
              </a:rPr>
              <a:t>SIZES—30, 50, 100 UNITS</a:t>
            </a:r>
          </a:p>
          <a:p>
            <a:r>
              <a:rPr lang="en-US" dirty="0"/>
              <a:t>Whole unit markings</a:t>
            </a:r>
          </a:p>
          <a:p>
            <a:r>
              <a:rPr lang="en-US" dirty="0"/>
              <a:t>Half unit markings</a:t>
            </a:r>
          </a:p>
          <a:p>
            <a:pPr marL="0" indent="0">
              <a:buNone/>
            </a:pPr>
            <a:r>
              <a:rPr lang="en-US" b="1" dirty="0">
                <a:solidFill>
                  <a:schemeClr val="accent1"/>
                </a:solidFill>
              </a:rPr>
              <a:t>DISPOSAL</a:t>
            </a:r>
          </a:p>
          <a:p>
            <a:r>
              <a:rPr lang="en-US" dirty="0"/>
              <a:t>Do not reuse</a:t>
            </a:r>
          </a:p>
          <a:p>
            <a:r>
              <a:rPr lang="en-US" dirty="0"/>
              <a:t>Do not recap </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Insulin Syringes</a:t>
            </a:r>
          </a:p>
        </p:txBody>
      </p:sp>
      <p:pic>
        <p:nvPicPr>
          <p:cNvPr id="5" name="Picture 4">
            <a:extLst>
              <a:ext uri="{FF2B5EF4-FFF2-40B4-BE49-F238E27FC236}">
                <a16:creationId xmlns:a16="http://schemas.microsoft.com/office/drawing/2014/main" id="{2175AACE-924A-7E77-3430-155809C1A453}"/>
              </a:ext>
            </a:extLst>
          </p:cNvPr>
          <p:cNvPicPr>
            <a:picLocks noChangeAspect="1"/>
          </p:cNvPicPr>
          <p:nvPr/>
        </p:nvPicPr>
        <p:blipFill>
          <a:blip r:embed="rId3"/>
          <a:stretch>
            <a:fillRect/>
          </a:stretch>
        </p:blipFill>
        <p:spPr>
          <a:xfrm>
            <a:off x="781232" y="2274685"/>
            <a:ext cx="977900" cy="977900"/>
          </a:xfrm>
          <a:prstGeom prst="rect">
            <a:avLst/>
          </a:prstGeom>
        </p:spPr>
      </p:pic>
      <p:pic>
        <p:nvPicPr>
          <p:cNvPr id="7" name="Picture 6" descr="Diagram&#10;&#10;Description automatically generated">
            <a:extLst>
              <a:ext uri="{FF2B5EF4-FFF2-40B4-BE49-F238E27FC236}">
                <a16:creationId xmlns:a16="http://schemas.microsoft.com/office/drawing/2014/main" id="{4FEF2672-D724-7FEF-1310-162B5C3981A3}"/>
              </a:ext>
            </a:extLst>
          </p:cNvPr>
          <p:cNvPicPr>
            <a:picLocks noChangeAspect="1"/>
          </p:cNvPicPr>
          <p:nvPr/>
        </p:nvPicPr>
        <p:blipFill>
          <a:blip r:embed="rId4"/>
          <a:stretch>
            <a:fillRect/>
          </a:stretch>
        </p:blipFill>
        <p:spPr>
          <a:xfrm>
            <a:off x="4836160" y="1253017"/>
            <a:ext cx="5080000" cy="5080000"/>
          </a:xfrm>
          <a:prstGeom prst="rect">
            <a:avLst/>
          </a:prstGeom>
        </p:spPr>
      </p:pic>
    </p:spTree>
    <p:extLst>
      <p:ext uri="{BB962C8B-B14F-4D97-AF65-F5344CB8AC3E}">
        <p14:creationId xmlns:p14="http://schemas.microsoft.com/office/powerpoint/2010/main" val="238714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557495"/>
          </a:xfrm>
        </p:spPr>
        <p:txBody>
          <a:bodyPr/>
          <a:lstStyle/>
          <a:p>
            <a:pPr marL="0" indent="0">
              <a:buNone/>
            </a:pPr>
            <a:r>
              <a:rPr lang="en-US" b="1" dirty="0">
                <a:solidFill>
                  <a:schemeClr val="accent1"/>
                </a:solidFill>
              </a:rPr>
              <a:t>1. Gather supplies:</a:t>
            </a:r>
          </a:p>
          <a:p>
            <a:r>
              <a:rPr lang="en-US" dirty="0"/>
              <a:t>Insulin (Verify type of insulin) </a:t>
            </a:r>
          </a:p>
          <a:p>
            <a:r>
              <a:rPr lang="en-US" dirty="0"/>
              <a:t>Syringe</a:t>
            </a:r>
          </a:p>
          <a:p>
            <a:r>
              <a:rPr lang="en-US" dirty="0"/>
              <a:t>Alcohol wipe</a:t>
            </a:r>
          </a:p>
          <a:p>
            <a:r>
              <a:rPr lang="en-US" dirty="0"/>
              <a:t>Disposable gloves</a:t>
            </a:r>
          </a:p>
          <a:p>
            <a:r>
              <a:rPr lang="en-US" dirty="0"/>
              <a:t>Sharps container</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Syringe and Vial: Preparation</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pic>
        <p:nvPicPr>
          <p:cNvPr id="6" name="Picture 5" descr="A picture containing text, container, bin&#10;&#10;Description automatically generated">
            <a:extLst>
              <a:ext uri="{FF2B5EF4-FFF2-40B4-BE49-F238E27FC236}">
                <a16:creationId xmlns:a16="http://schemas.microsoft.com/office/drawing/2014/main" id="{9CB55CF8-30A1-EAD2-E0B3-660051175E02}"/>
              </a:ext>
            </a:extLst>
          </p:cNvPr>
          <p:cNvPicPr>
            <a:picLocks noChangeAspect="1"/>
          </p:cNvPicPr>
          <p:nvPr/>
        </p:nvPicPr>
        <p:blipFill>
          <a:blip r:embed="rId4"/>
          <a:stretch>
            <a:fillRect/>
          </a:stretch>
        </p:blipFill>
        <p:spPr>
          <a:xfrm>
            <a:off x="5596835" y="1819303"/>
            <a:ext cx="4024220" cy="4024220"/>
          </a:xfrm>
          <a:prstGeom prst="rect">
            <a:avLst/>
          </a:prstGeom>
        </p:spPr>
      </p:pic>
    </p:spTree>
    <p:extLst>
      <p:ext uri="{BB962C8B-B14F-4D97-AF65-F5344CB8AC3E}">
        <p14:creationId xmlns:p14="http://schemas.microsoft.com/office/powerpoint/2010/main" val="25041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Syringe and Vial: Preparation</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3005809" cy="574644"/>
          </a:xfrm>
        </p:spPr>
        <p:txBody>
          <a:bodyPr/>
          <a:lstStyle/>
          <a:p>
            <a:pPr marL="457200" indent="-457200">
              <a:buFont typeface="+mj-lt"/>
              <a:buAutoNum type="arabicPeriod" startAt="2"/>
            </a:pPr>
            <a:r>
              <a:rPr lang="en-US" b="1" dirty="0">
                <a:solidFill>
                  <a:schemeClr val="accent1"/>
                </a:solidFill>
              </a:rPr>
              <a:t>Wash hands and apply gloves</a:t>
            </a:r>
          </a:p>
        </p:txBody>
      </p:sp>
      <p:sp>
        <p:nvSpPr>
          <p:cNvPr id="6" name="Text Placeholder 1">
            <a:extLst>
              <a:ext uri="{FF2B5EF4-FFF2-40B4-BE49-F238E27FC236}">
                <a16:creationId xmlns:a16="http://schemas.microsoft.com/office/drawing/2014/main" id="{93D4EB23-A072-4E5C-2CBC-30CF0266B46C}"/>
              </a:ext>
            </a:extLst>
          </p:cNvPr>
          <p:cNvSpPr txBox="1">
            <a:spLocks/>
          </p:cNvSpPr>
          <p:nvPr/>
        </p:nvSpPr>
        <p:spPr>
          <a:xfrm>
            <a:off x="1986069" y="4498391"/>
            <a:ext cx="3170854" cy="861967"/>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buFont typeface="+mj-lt"/>
              <a:buAutoNum type="arabicPeriod" startAt="3"/>
            </a:pPr>
            <a:r>
              <a:rPr lang="en-US" b="1" dirty="0">
                <a:solidFill>
                  <a:schemeClr val="accent1"/>
                </a:solidFill>
              </a:rPr>
              <a:t>Clean the top of the insulin vial with alcohol swab</a:t>
            </a:r>
          </a:p>
        </p:txBody>
      </p:sp>
      <p:pic>
        <p:nvPicPr>
          <p:cNvPr id="7" name="Picture 6" descr="Icon&#10;&#10;Description automatically generated">
            <a:extLst>
              <a:ext uri="{FF2B5EF4-FFF2-40B4-BE49-F238E27FC236}">
                <a16:creationId xmlns:a16="http://schemas.microsoft.com/office/drawing/2014/main" id="{78D6F8EA-8370-CB50-331B-9139088C37B8}"/>
              </a:ext>
            </a:extLst>
          </p:cNvPr>
          <p:cNvPicPr>
            <a:picLocks noChangeAspect="1"/>
          </p:cNvPicPr>
          <p:nvPr/>
        </p:nvPicPr>
        <p:blipFill>
          <a:blip r:embed="rId4"/>
          <a:stretch>
            <a:fillRect/>
          </a:stretch>
        </p:blipFill>
        <p:spPr>
          <a:xfrm>
            <a:off x="4796994" y="2111072"/>
            <a:ext cx="1832172" cy="1832172"/>
          </a:xfrm>
          <a:prstGeom prst="rect">
            <a:avLst/>
          </a:prstGeom>
        </p:spPr>
      </p:pic>
      <p:pic>
        <p:nvPicPr>
          <p:cNvPr id="9" name="Picture 8" descr="Icon&#10;&#10;Description automatically generated">
            <a:extLst>
              <a:ext uri="{FF2B5EF4-FFF2-40B4-BE49-F238E27FC236}">
                <a16:creationId xmlns:a16="http://schemas.microsoft.com/office/drawing/2014/main" id="{9E2A1421-65F3-9B97-8CB3-B8C43FDC29F8}"/>
              </a:ext>
            </a:extLst>
          </p:cNvPr>
          <p:cNvPicPr>
            <a:picLocks noChangeAspect="1"/>
          </p:cNvPicPr>
          <p:nvPr/>
        </p:nvPicPr>
        <p:blipFill>
          <a:blip r:embed="rId5"/>
          <a:stretch>
            <a:fillRect/>
          </a:stretch>
        </p:blipFill>
        <p:spPr>
          <a:xfrm>
            <a:off x="6958265" y="2111071"/>
            <a:ext cx="1832173" cy="1832173"/>
          </a:xfrm>
          <a:prstGeom prst="rect">
            <a:avLst/>
          </a:prstGeom>
        </p:spPr>
      </p:pic>
      <p:pic>
        <p:nvPicPr>
          <p:cNvPr id="11" name="Picture 10" descr="Icon&#10;&#10;Description automatically generated">
            <a:extLst>
              <a:ext uri="{FF2B5EF4-FFF2-40B4-BE49-F238E27FC236}">
                <a16:creationId xmlns:a16="http://schemas.microsoft.com/office/drawing/2014/main" id="{1252AE5B-800C-0272-1085-7A0CFD1E9461}"/>
              </a:ext>
            </a:extLst>
          </p:cNvPr>
          <p:cNvPicPr>
            <a:picLocks noChangeAspect="1"/>
          </p:cNvPicPr>
          <p:nvPr/>
        </p:nvPicPr>
        <p:blipFill>
          <a:blip r:embed="rId6"/>
          <a:stretch>
            <a:fillRect/>
          </a:stretch>
        </p:blipFill>
        <p:spPr>
          <a:xfrm>
            <a:off x="5843826" y="4150581"/>
            <a:ext cx="1832172" cy="1832172"/>
          </a:xfrm>
          <a:prstGeom prst="rect">
            <a:avLst/>
          </a:prstGeom>
        </p:spPr>
      </p:pic>
    </p:spTree>
    <p:extLst>
      <p:ext uri="{BB962C8B-B14F-4D97-AF65-F5344CB8AC3E}">
        <p14:creationId xmlns:p14="http://schemas.microsoft.com/office/powerpoint/2010/main" val="143102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Syringe and Vial: Preparation</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3649621" cy="861967"/>
          </a:xfrm>
        </p:spPr>
        <p:txBody>
          <a:bodyPr/>
          <a:lstStyle/>
          <a:p>
            <a:pPr marL="457200" indent="-457200">
              <a:buFont typeface="+mj-lt"/>
              <a:buAutoNum type="arabicPeriod" startAt="4"/>
            </a:pPr>
            <a:r>
              <a:rPr lang="en-US" b="1" dirty="0">
                <a:solidFill>
                  <a:schemeClr val="accent1"/>
                </a:solidFill>
              </a:rPr>
              <a:t>Have student select </a:t>
            </a:r>
            <a:br>
              <a:rPr lang="en-US" b="1" dirty="0">
                <a:solidFill>
                  <a:schemeClr val="accent1"/>
                </a:solidFill>
              </a:rPr>
            </a:br>
            <a:r>
              <a:rPr lang="en-US" b="1" dirty="0">
                <a:solidFill>
                  <a:schemeClr val="accent1"/>
                </a:solidFill>
              </a:rPr>
              <a:t>injection site, avoiding  </a:t>
            </a:r>
            <a:r>
              <a:rPr lang="en-US" b="1" dirty="0" err="1">
                <a:solidFill>
                  <a:schemeClr val="accent1"/>
                </a:solidFill>
              </a:rPr>
              <a:t>lipohypertrophy</a:t>
            </a:r>
            <a:endParaRPr lang="en-US" b="1" dirty="0">
              <a:solidFill>
                <a:schemeClr val="accent1"/>
              </a:solidFill>
            </a:endParaRPr>
          </a:p>
        </p:txBody>
      </p:sp>
      <p:sp>
        <p:nvSpPr>
          <p:cNvPr id="6" name="Text Placeholder 1">
            <a:extLst>
              <a:ext uri="{FF2B5EF4-FFF2-40B4-BE49-F238E27FC236}">
                <a16:creationId xmlns:a16="http://schemas.microsoft.com/office/drawing/2014/main" id="{93D4EB23-A072-4E5C-2CBC-30CF0266B46C}"/>
              </a:ext>
            </a:extLst>
          </p:cNvPr>
          <p:cNvSpPr txBox="1">
            <a:spLocks/>
          </p:cNvSpPr>
          <p:nvPr/>
        </p:nvSpPr>
        <p:spPr>
          <a:xfrm>
            <a:off x="1986069" y="4688611"/>
            <a:ext cx="3108446" cy="57464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buFont typeface="+mj-lt"/>
              <a:buAutoNum type="arabicPeriod" startAt="5"/>
            </a:pPr>
            <a:r>
              <a:rPr lang="en-US" b="1" dirty="0">
                <a:solidFill>
                  <a:schemeClr val="accent1"/>
                </a:solidFill>
              </a:rPr>
              <a:t>Clean the injection site and allow to air dry</a:t>
            </a:r>
          </a:p>
        </p:txBody>
      </p:sp>
      <p:pic>
        <p:nvPicPr>
          <p:cNvPr id="10" name="Picture 9" descr="Icon&#10;&#10;Description automatically generated">
            <a:extLst>
              <a:ext uri="{FF2B5EF4-FFF2-40B4-BE49-F238E27FC236}">
                <a16:creationId xmlns:a16="http://schemas.microsoft.com/office/drawing/2014/main" id="{FB27F2F2-2766-005F-E848-A9BA05C133E5}"/>
              </a:ext>
            </a:extLst>
          </p:cNvPr>
          <p:cNvPicPr>
            <a:picLocks noChangeAspect="1"/>
          </p:cNvPicPr>
          <p:nvPr/>
        </p:nvPicPr>
        <p:blipFill>
          <a:blip r:embed="rId4"/>
          <a:stretch>
            <a:fillRect/>
          </a:stretch>
        </p:blipFill>
        <p:spPr>
          <a:xfrm>
            <a:off x="5225920" y="2122999"/>
            <a:ext cx="1834322" cy="1834322"/>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55356474-4834-91AA-8A58-E05279991EAA}"/>
              </a:ext>
            </a:extLst>
          </p:cNvPr>
          <p:cNvPicPr>
            <a:picLocks noChangeAspect="1"/>
          </p:cNvPicPr>
          <p:nvPr/>
        </p:nvPicPr>
        <p:blipFill>
          <a:blip r:embed="rId5"/>
          <a:stretch>
            <a:fillRect/>
          </a:stretch>
        </p:blipFill>
        <p:spPr>
          <a:xfrm>
            <a:off x="5225919" y="4269848"/>
            <a:ext cx="1834323" cy="1834323"/>
          </a:xfrm>
          <a:prstGeom prst="rect">
            <a:avLst/>
          </a:prstGeom>
        </p:spPr>
      </p:pic>
    </p:spTree>
    <p:extLst>
      <p:ext uri="{BB962C8B-B14F-4D97-AF65-F5344CB8AC3E}">
        <p14:creationId xmlns:p14="http://schemas.microsoft.com/office/powerpoint/2010/main" val="4131745211"/>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3137</TotalTime>
  <Words>1591</Words>
  <Application>Microsoft Office PowerPoint</Application>
  <PresentationFormat>Widescreen</PresentationFormat>
  <Paragraphs>192</Paragraphs>
  <Slides>17</Slides>
  <Notes>17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Arial Black</vt:lpstr>
      <vt:lpstr>Calibri</vt:lpstr>
      <vt:lpstr>Wingdings</vt:lpstr>
      <vt:lpstr>4_Custom Design</vt:lpstr>
      <vt:lpstr>Custom Design</vt:lpstr>
      <vt:lpstr>2_Custom Design</vt:lpstr>
      <vt:lpstr>5_Custom Design</vt:lpstr>
      <vt:lpstr>6_Custom Design</vt:lpstr>
      <vt:lpstr>INSULIN BY SYRINGE AND VIAL</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11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43</cp:revision>
  <dcterms:created xsi:type="dcterms:W3CDTF">2022-11-30T20:13:39Z</dcterms:created>
  <dcterms:modified xsi:type="dcterms:W3CDTF">2023-01-25T17:59:50Z</dcterms:modified>
</cp:coreProperties>
</file>